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46" r:id="rId2"/>
    <p:sldId id="403" r:id="rId3"/>
    <p:sldId id="416" r:id="rId4"/>
    <p:sldId id="402" r:id="rId5"/>
    <p:sldId id="404" r:id="rId6"/>
    <p:sldId id="415" r:id="rId7"/>
    <p:sldId id="450" r:id="rId8"/>
    <p:sldId id="448" r:id="rId9"/>
    <p:sldId id="460" r:id="rId10"/>
    <p:sldId id="443" r:id="rId11"/>
    <p:sldId id="409" r:id="rId12"/>
    <p:sldId id="441" r:id="rId13"/>
    <p:sldId id="461" r:id="rId14"/>
    <p:sldId id="451" r:id="rId15"/>
    <p:sldId id="452" r:id="rId16"/>
    <p:sldId id="464" r:id="rId17"/>
    <p:sldId id="456" r:id="rId18"/>
    <p:sldId id="458" r:id="rId19"/>
    <p:sldId id="462" r:id="rId20"/>
    <p:sldId id="463" r:id="rId21"/>
    <p:sldId id="419" r:id="rId22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опол" initials="Т" lastIdx="1" clrIdx="0">
    <p:extLst>
      <p:ext uri="{19B8F6BF-5375-455C-9EA6-DF929625EA0E}">
        <p15:presenceInfo xmlns:p15="http://schemas.microsoft.com/office/powerpoint/2012/main" userId="Топо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5CEF39"/>
    <a:srgbClr val="FFFF00"/>
    <a:srgbClr val="CC3300"/>
    <a:srgbClr val="0000FF"/>
    <a:srgbClr val="008000"/>
    <a:srgbClr val="FF0000"/>
    <a:srgbClr val="FE2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220" autoAdjust="0"/>
  </p:normalViewPr>
  <p:slideViewPr>
    <p:cSldViewPr snapToGrid="0">
      <p:cViewPr varScale="1">
        <p:scale>
          <a:sx n="112" d="100"/>
          <a:sy n="112" d="100"/>
        </p:scale>
        <p:origin x="165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населения,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тыс. человек</a:t>
            </a:r>
          </a:p>
        </c:rich>
      </c:tx>
      <c:layout>
        <c:manualLayout>
          <c:xMode val="edge"/>
          <c:yMode val="edge"/>
          <c:x val="0.1648204528584106"/>
          <c:y val="5.545563352821403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846797088140453"/>
          <c:y val="0.3269464569454365"/>
          <c:w val="0.79687495028214284"/>
          <c:h val="0.5102838233793495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постоянного населения,
тыс. человек</c:v>
                </c:pt>
              </c:strCache>
            </c:strRef>
          </c:tx>
          <c:spPr>
            <a:ln>
              <a:solidFill>
                <a:srgbClr val="D61A0C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37829</c:v>
                </c:pt>
                <c:pt idx="1">
                  <c:v>37271</c:v>
                </c:pt>
                <c:pt idx="2">
                  <c:v>37146</c:v>
                </c:pt>
                <c:pt idx="3">
                  <c:v>36942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9-441A-B73B-97383AF8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50432"/>
        <c:axId val="36051200"/>
      </c:lineChart>
      <c:catAx>
        <c:axId val="3605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36051200"/>
        <c:crosses val="autoZero"/>
        <c:auto val="1"/>
        <c:lblAlgn val="ctr"/>
        <c:lblOffset val="100"/>
        <c:noMultiLvlLbl val="0"/>
      </c:catAx>
      <c:valAx>
        <c:axId val="3605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36050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2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0284172537643321"/>
          <c:y val="8.7689328502210701E-2"/>
          <c:w val="0.89715827462356679"/>
          <c:h val="0.798170903746175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00CC00"/>
            </a:solidFill>
            <a:ln w="14394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CC00"/>
              </a:solidFill>
              <a:ln w="14394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273-4784-822B-22910795F25D}"/>
              </c:ext>
            </c:extLst>
          </c:dPt>
          <c:dLbls>
            <c:dLbl>
              <c:idx val="0"/>
              <c:layout>
                <c:manualLayout>
                  <c:x val="1.0029346804271791E-2"/>
                  <c:y val="0.155449020576996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3-4784-822B-22910795F25D}"/>
                </c:ext>
              </c:extLst>
            </c:dLbl>
            <c:dLbl>
              <c:idx val="1"/>
              <c:layout>
                <c:manualLayout>
                  <c:x val="2.2650275944637015E-2"/>
                  <c:y val="0.182146076806993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73-4784-822B-22910795F25D}"/>
                </c:ext>
              </c:extLst>
            </c:dLbl>
            <c:dLbl>
              <c:idx val="2"/>
              <c:layout>
                <c:manualLayout>
                  <c:x val="2.1982269606417252E-2"/>
                  <c:y val="0.2026151062184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3-4784-822B-22910795F25D}"/>
                </c:ext>
              </c:extLst>
            </c:dLbl>
            <c:spPr>
              <a:noFill/>
              <a:ln w="28788">
                <a:noFill/>
              </a:ln>
            </c:spPr>
            <c:txPr>
              <a:bodyPr/>
              <a:lstStyle/>
              <a:p>
                <a:pPr>
                  <a:defRPr sz="1133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 formatCode="0.0">
                  <c:v>6050.3</c:v>
                </c:pt>
                <c:pt idx="1">
                  <c:v>4983</c:v>
                </c:pt>
                <c:pt idx="2">
                  <c:v>2698.7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4-2273-4784-822B-22910795F25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7339136"/>
        <c:axId val="37342208"/>
        <c:axId val="0"/>
      </c:bar3DChart>
      <c:catAx>
        <c:axId val="3733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5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342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7342208"/>
        <c:scaling>
          <c:orientation val="minMax"/>
        </c:scaling>
        <c:delete val="0"/>
        <c:axPos val="l"/>
        <c:majorGridlines>
          <c:spPr>
            <a:ln w="3598">
              <a:solidFill>
                <a:srgbClr val="000000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5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7339136"/>
        <c:crosses val="autoZero"/>
        <c:crossBetween val="between"/>
      </c:valAx>
      <c:spPr>
        <a:noFill/>
        <a:ln w="28788">
          <a:noFill/>
        </a:ln>
      </c:spPr>
    </c:plotArea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3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Естественный прирост (убыль) населения, человек</a:t>
            </a:r>
          </a:p>
        </c:rich>
      </c:tx>
      <c:layout>
        <c:manualLayout>
          <c:xMode val="edge"/>
          <c:yMode val="edge"/>
          <c:x val="0.25372398682166547"/>
          <c:y val="5.545551080924044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Естественный прирост (убыль) населения, человек</c:v>
                </c:pt>
              </c:strCache>
            </c:strRef>
          </c:tx>
          <c:spPr>
            <a:ln>
              <a:solidFill>
                <a:srgbClr val="D61A0C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-350</c:v>
                </c:pt>
                <c:pt idx="1">
                  <c:v>-298</c:v>
                </c:pt>
                <c:pt idx="2">
                  <c:v>-201</c:v>
                </c:pt>
                <c:pt idx="3">
                  <c:v>-271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9-441A-B73B-97383AF8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00736"/>
        <c:axId val="36106624"/>
      </c:lineChart>
      <c:catAx>
        <c:axId val="3610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36106624"/>
        <c:crosses val="autoZero"/>
        <c:auto val="1"/>
        <c:lblAlgn val="ctr"/>
        <c:lblOffset val="100"/>
        <c:noMultiLvlLbl val="0"/>
      </c:catAx>
      <c:valAx>
        <c:axId val="36106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3610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Численность занятого населения в экономике,</a:t>
            </a:r>
            <a:r>
              <a:rPr lang="ru-RU" sz="1050" baseline="0" dirty="0">
                <a:latin typeface="Times New Roman" pitchFamily="18" charset="0"/>
                <a:cs typeface="Times New Roman" pitchFamily="18" charset="0"/>
              </a:rPr>
              <a:t> тыс. человек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48204528584106"/>
          <c:y val="5.545563352821403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D61A0C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10171</c:v>
                </c:pt>
                <c:pt idx="1">
                  <c:v>9795</c:v>
                </c:pt>
                <c:pt idx="2">
                  <c:v>9652</c:v>
                </c:pt>
                <c:pt idx="3">
                  <c:v>9487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64-40C7-8CC7-C8324C23DB4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652736"/>
        <c:axId val="39704832"/>
      </c:lineChart>
      <c:catAx>
        <c:axId val="396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39704832"/>
        <c:crosses val="autoZero"/>
        <c:auto val="1"/>
        <c:lblAlgn val="ctr"/>
        <c:lblOffset val="100"/>
        <c:noMultiLvlLbl val="0"/>
      </c:catAx>
      <c:valAx>
        <c:axId val="3970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39652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Отгружено товаров собственного производства, 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c:rich>
      </c:tx>
      <c:layout>
        <c:manualLayout>
          <c:xMode val="edge"/>
          <c:yMode val="edge"/>
          <c:x val="0.1648204528584106"/>
          <c:y val="5.5455633528214039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D61A0C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54442.8</c:v>
                </c:pt>
                <c:pt idx="1">
                  <c:v>84595.5</c:v>
                </c:pt>
                <c:pt idx="2">
                  <c:v>45411.1</c:v>
                </c:pt>
                <c:pt idx="3">
                  <c:v>33933.199999999997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9-441A-B73B-97383AF896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81056"/>
        <c:axId val="40391040"/>
      </c:lineChart>
      <c:catAx>
        <c:axId val="403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0391040"/>
        <c:crosses val="autoZero"/>
        <c:auto val="1"/>
        <c:lblAlgn val="ctr"/>
        <c:lblOffset val="100"/>
        <c:noMultiLvlLbl val="0"/>
      </c:catAx>
      <c:valAx>
        <c:axId val="40391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0381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Объём инвестиций в основной капитал, млн. рублей</a:t>
            </a:r>
          </a:p>
        </c:rich>
      </c:tx>
      <c:layout>
        <c:manualLayout>
          <c:xMode val="edge"/>
          <c:yMode val="edge"/>
          <c:x val="0.16482050342154314"/>
          <c:y val="7.5811744905932552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D61A0C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8768.9</c:v>
                </c:pt>
                <c:pt idx="1">
                  <c:v>6050.3</c:v>
                </c:pt>
                <c:pt idx="2">
                  <c:v>4983</c:v>
                </c:pt>
                <c:pt idx="3">
                  <c:v>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9-441A-B73B-97383AF896AA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037184"/>
        <c:axId val="41044224"/>
      </c:lineChart>
      <c:catAx>
        <c:axId val="4103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1044224"/>
        <c:crosses val="autoZero"/>
        <c:auto val="1"/>
        <c:lblAlgn val="ctr"/>
        <c:lblOffset val="100"/>
        <c:noMultiLvlLbl val="0"/>
      </c:catAx>
      <c:valAx>
        <c:axId val="41044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1037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Средняя</a:t>
            </a:r>
            <a:r>
              <a:rPr lang="ru-RU" sz="1050" baseline="0" dirty="0">
                <a:latin typeface="Times New Roman" pitchFamily="18" charset="0"/>
                <a:cs typeface="Times New Roman" pitchFamily="18" charset="0"/>
              </a:rPr>
              <a:t> заработная плата работников крупных и средних предприятий, рублей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6794421672340071"/>
          <c:y val="6.0544569333413477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40556.800000000003</c:v>
                </c:pt>
                <c:pt idx="1">
                  <c:v>45112.5</c:v>
                </c:pt>
                <c:pt idx="2">
                  <c:v>54290</c:v>
                </c:pt>
                <c:pt idx="3">
                  <c:v>65719.5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CB-4426-9FA3-6EF405414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85568"/>
        <c:axId val="43065728"/>
      </c:lineChart>
      <c:catAx>
        <c:axId val="4108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3065728"/>
        <c:crosses val="autoZero"/>
        <c:auto val="1"/>
        <c:lblAlgn val="ctr"/>
        <c:lblOffset val="100"/>
        <c:noMultiLvlLbl val="0"/>
      </c:catAx>
      <c:valAx>
        <c:axId val="43065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1085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Уровень зарегистрированной безработицы, %</a:t>
            </a:r>
          </a:p>
        </c:rich>
      </c:tx>
      <c:layout>
        <c:manualLayout>
          <c:xMode val="edge"/>
          <c:yMode val="edge"/>
          <c:x val="0.11351989161408135"/>
          <c:y val="5.5455263214049456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0.7</c:v>
                </c:pt>
                <c:pt idx="2">
                  <c:v>0.5</c:v>
                </c:pt>
                <c:pt idx="3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CA-4430-A032-C8F340B64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41984"/>
        <c:axId val="40843520"/>
      </c:lineChart>
      <c:catAx>
        <c:axId val="4084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0843520"/>
        <c:crosses val="autoZero"/>
        <c:auto val="1"/>
        <c:lblAlgn val="ctr"/>
        <c:lblOffset val="100"/>
        <c:noMultiLvlLbl val="0"/>
      </c:catAx>
      <c:valAx>
        <c:axId val="4084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0841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Количество СМСП, единиц</a:t>
            </a:r>
          </a:p>
        </c:rich>
      </c:tx>
      <c:layout>
        <c:manualLayout>
          <c:xMode val="edge"/>
          <c:yMode val="edge"/>
          <c:x val="0.2860525262398918"/>
          <c:y val="5.545551080924044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1150</c:v>
                </c:pt>
                <c:pt idx="1">
                  <c:v>1109</c:v>
                </c:pt>
                <c:pt idx="2">
                  <c:v>1201</c:v>
                </c:pt>
                <c:pt idx="3">
                  <c:v>1192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6E-4077-828D-FA890D79D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868480"/>
        <c:axId val="40874368"/>
      </c:lineChart>
      <c:catAx>
        <c:axId val="40868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0874368"/>
        <c:crosses val="autoZero"/>
        <c:auto val="1"/>
        <c:lblAlgn val="ctr"/>
        <c:lblOffset val="100"/>
        <c:noMultiLvlLbl val="0"/>
      </c:catAx>
      <c:valAx>
        <c:axId val="40874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08684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Ввод</a:t>
            </a:r>
            <a:r>
              <a:rPr lang="ru-RU" sz="1050" baseline="0" dirty="0">
                <a:latin typeface="Times New Roman" pitchFamily="18" charset="0"/>
                <a:cs typeface="Times New Roman" pitchFamily="18" charset="0"/>
              </a:rPr>
              <a:t> жилья, </a:t>
            </a:r>
            <a:r>
              <a:rPr lang="ru-RU" sz="1050" baseline="0" dirty="0" err="1">
                <a:latin typeface="Times New Roman" pitchFamily="18" charset="0"/>
                <a:cs typeface="Times New Roman" pitchFamily="18" charset="0"/>
              </a:rPr>
              <a:t>кв.м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709149422127358"/>
          <c:y val="5.5455510809240445E-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</c:v>
                </c:pt>
              </c:strCache>
            </c:strRef>
          </c:tx>
          <c:spPr>
            <a:ln>
              <a:solidFill>
                <a:srgbClr val="D61A0C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Golos Text" panose="020B0503020202020204" pitchFamily="34" charset="-52"/>
                    <a:cs typeface="Golos Text" panose="020B0503020202020204" pitchFamily="34" charset="-52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16797</c:v>
                </c:pt>
                <c:pt idx="1">
                  <c:v>24106</c:v>
                </c:pt>
                <c:pt idx="2">
                  <c:v>18445</c:v>
                </c:pt>
                <c:pt idx="3">
                  <c:v>20455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D9-441A-B73B-97383AF896AA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0889728"/>
        <c:axId val="41138432"/>
      </c:lineChart>
      <c:catAx>
        <c:axId val="4088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1138432"/>
        <c:crosses val="autoZero"/>
        <c:auto val="1"/>
        <c:lblAlgn val="ctr"/>
        <c:lblOffset val="100"/>
        <c:noMultiLvlLbl val="0"/>
      </c:catAx>
      <c:valAx>
        <c:axId val="41138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Golos Text" panose="020B0503020202020204" pitchFamily="34" charset="-52"/>
                <a:cs typeface="Golos Text" panose="020B0503020202020204" pitchFamily="34" charset="-52"/>
              </a:defRPr>
            </a:pPr>
            <a:endParaRPr lang="ru-RU"/>
          </a:p>
        </c:txPr>
        <c:crossAx val="40889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0.02743</cdr:y>
    </cdr:from>
    <cdr:to>
      <cdr:x>0.18067</cdr:x>
      <cdr:y>0.13942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2627784" y="70558"/>
          <a:ext cx="1152166" cy="2880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ru-RU" sz="1200" b="1" dirty="0">
              <a:latin typeface="Times New Roman" pitchFamily="18" charset="0"/>
              <a:cs typeface="Times New Roman" pitchFamily="18" charset="0"/>
            </a:rPr>
            <a:t>Млн. руб.</a:t>
          </a:r>
        </a:p>
      </cdr:txBody>
    </cdr:sp>
  </cdr:relSizeAnchor>
  <cdr:relSizeAnchor xmlns:cdr="http://schemas.openxmlformats.org/drawingml/2006/chartDrawing">
    <cdr:from>
      <cdr:x>0.85815</cdr:x>
      <cdr:y>0.79403</cdr:y>
    </cdr:from>
    <cdr:to>
      <cdr:x>0.98236</cdr:x>
      <cdr:y>0.90601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472608" y="204226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>
              <a:latin typeface="Times New Roman" pitchFamily="18" charset="0"/>
              <a:cs typeface="Times New Roman" pitchFamily="18" charset="0"/>
            </a:rPr>
            <a:t>годы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>
            <a:lvl1pPr defTabSz="916187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>
            <a:lvl1pPr algn="r" defTabSz="916187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21225"/>
            <a:ext cx="54467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b" anchorCtr="0" compatLnSpc="1">
            <a:prstTxWarp prst="textNoShape">
              <a:avLst/>
            </a:prstTxWarp>
          </a:bodyPr>
          <a:lstStyle>
            <a:lvl1pPr defTabSz="916187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33" tIns="45766" rIns="91533" bIns="45766" numCol="1" anchor="b" anchorCtr="0" compatLnSpc="1">
            <a:prstTxWarp prst="textNoShape">
              <a:avLst/>
            </a:prstTxWarp>
          </a:bodyPr>
          <a:lstStyle>
            <a:lvl1pPr algn="r" defTabSz="916187">
              <a:defRPr sz="1200" b="0"/>
            </a:lvl1pPr>
          </a:lstStyle>
          <a:p>
            <a:pPr>
              <a:defRPr/>
            </a:pPr>
            <a:fld id="{3963DEFE-05D7-4F01-9BDA-F7B1A23065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9656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2A818-A274-42AD-AE87-FFE063CAF8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BB081-81DA-4182-B9C6-F11FD10E6C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80B30-FD4F-4E55-A0E5-C27DCF6E60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DC36-1374-44E6-9C90-D2D0EB3B66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B870B-6073-45BC-B50E-E0DA9DD85A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B219-846E-4786-AFB0-1033AF72A8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4E657-2E80-4CE6-9BE1-923E32A73D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26DA1-388E-405E-BB80-04DF61A35E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0B096-114B-4BCD-8160-183A885E5B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B42A6-2B3E-4BC7-9344-C52FB46E5B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CA58-FD55-4848-AC0A-F60CAF69FE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0EC77-075D-4F6D-9804-9E6D82BA63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pPr>
              <a:defRPr/>
            </a:pPr>
            <a:fld id="{2E87CAC9-A6F8-418D-AFCD-27D7685BB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jpg"/><Relationship Id="rId7" Type="http://schemas.openxmlformats.org/officeDocument/2006/relationships/image" Target="../media/image3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12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hyperlink" Target="http://obrabotkamedi.ru/images/i916.jpg" TargetMode="External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jpeg"/><Relationship Id="rId4" Type="http://schemas.openxmlformats.org/officeDocument/2006/relationships/image" Target="../media/image58.png"/><Relationship Id="rId9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2.png"/><Relationship Id="rId7" Type="http://schemas.openxmlformats.org/officeDocument/2006/relationships/chart" Target="../charts/chart4.xml"/><Relationship Id="rId12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chart" Target="../charts/chart8.xml"/><Relationship Id="rId5" Type="http://schemas.openxmlformats.org/officeDocument/2006/relationships/chart" Target="../charts/chart2.xml"/><Relationship Id="rId10" Type="http://schemas.openxmlformats.org/officeDocument/2006/relationships/chart" Target="../charts/chart7.xml"/><Relationship Id="rId4" Type="http://schemas.openxmlformats.org/officeDocument/2006/relationships/chart" Target="../charts/chart1.xml"/><Relationship Id="rId9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14775" y="490470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КЫШТЫМСКИЙ ГОРОДСКИЙ ОКРУГ</a:t>
            </a:r>
          </a:p>
          <a:p>
            <a:pPr algn="ctr"/>
            <a:r>
              <a:rPr lang="ru-RU" sz="2000" dirty="0">
                <a:latin typeface="Times New Roman" pitchFamily="18" charset="0"/>
              </a:rPr>
              <a:t>ЧЕЛЯБИНСКАЯ ОБЛАСТЬ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A6C85D-4557-FC0C-6F0B-AA1EF3696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36" y="1936749"/>
            <a:ext cx="8457339" cy="4140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85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771626" y="402491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КРУПНЫЕ КУЛЬТУРНЫЕ МЕРОПРИЯТИЯ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198381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www.kr74.ru/uploads/posts/2019-06/1560331213_p12900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41" y="1936749"/>
            <a:ext cx="2628757" cy="166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883" y="3633845"/>
            <a:ext cx="276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ОБЛАСТНОЙ ФЕСТИВАЛЬ «РУССКИЙ ХОРОВОД»</a:t>
            </a:r>
          </a:p>
        </p:txBody>
      </p:sp>
      <p:pic>
        <p:nvPicPr>
          <p:cNvPr id="4104" name="Picture 8" descr="http://www.kr74.ru/uploads/posts/2019-06/1560160014_dsc_0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" y="4155965"/>
            <a:ext cx="2642639" cy="165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orz.ru/images/news/090615/0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0" y="1936750"/>
            <a:ext cx="2642639" cy="166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86344" y="3605194"/>
            <a:ext cx="1521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ДЕНЬ ГОРОДА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963" y="5914750"/>
            <a:ext cx="235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ФЕСТИВАЛЬ-КОНКУРС ВОЕННЫХ ОРКЕСТРОВ «ФАНФАРЫ»</a:t>
            </a:r>
          </a:p>
        </p:txBody>
      </p:sp>
      <p:pic>
        <p:nvPicPr>
          <p:cNvPr id="4108" name="Picture 12" descr="IMG_17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90" y="1936749"/>
            <a:ext cx="2584338" cy="164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59067" y="3743693"/>
            <a:ext cx="276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МЕЖДУНАРОДНЫЙ ФЕСТИВАЛЬ ДУХОВНОЙ МУЗЫКИ</a:t>
            </a:r>
          </a:p>
        </p:txBody>
      </p:sp>
      <p:pic>
        <p:nvPicPr>
          <p:cNvPr id="4110" name="Picture 14" descr="http://www.kr74.ru/uploads/posts/2017-06/1496659644_img_142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689" y="4095510"/>
            <a:ext cx="2788060" cy="17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446606" y="5888735"/>
            <a:ext cx="23523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ДЕТСКИЙ САБАНТУЙ</a:t>
            </a:r>
          </a:p>
        </p:txBody>
      </p:sp>
      <p:pic>
        <p:nvPicPr>
          <p:cNvPr id="4112" name="Picture 16" descr="http://www.kr74.ru/uploads/posts/2018-09/1537164975_img_95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26" y="4155965"/>
            <a:ext cx="2574302" cy="163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384925" y="5921382"/>
            <a:ext cx="2352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ОБЛАСТНОЙ ФЕСТИВАЛЬ НАРОДНОЙ КУЛЬТУРЫ «ЗАВАЛИНКА»</a:t>
            </a:r>
          </a:p>
        </p:txBody>
      </p:sp>
    </p:spTree>
    <p:extLst>
      <p:ext uri="{BB962C8B-B14F-4D97-AF65-F5344CB8AC3E}">
        <p14:creationId xmlns:p14="http://schemas.microsoft.com/office/powerpoint/2010/main" val="2250776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9"/>
          <p:cNvSpPr txBox="1">
            <a:spLocks noChangeArrowheads="1"/>
          </p:cNvSpPr>
          <p:nvPr/>
        </p:nvSpPr>
        <p:spPr bwMode="auto">
          <a:xfrm>
            <a:off x="8694738" y="6630988"/>
            <a:ext cx="4270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A9365C4F-B581-4592-8556-493B64CFF22D}" type="slidenum">
              <a:rPr lang="ru-RU" sz="800" b="0">
                <a:latin typeface="Tahoma" pitchFamily="34" charset="0"/>
              </a:rPr>
              <a:pPr algn="r">
                <a:spcBef>
                  <a:spcPct val="50000"/>
                </a:spcBef>
              </a:pPr>
              <a:t>11</a:t>
            </a:fld>
            <a:endParaRPr lang="ru-RU" sz="800" b="0" dirty="0">
              <a:latin typeface="Tahoma" pitchFamily="34" charset="0"/>
            </a:endParaRPr>
          </a:p>
        </p:txBody>
      </p:sp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-1" y="3503613"/>
            <a:ext cx="9007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   Металлургия     Строительство   Радиоэлектроника</a:t>
            </a: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0" y="63388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Машиностроение      Обрабатывающие производства</a:t>
            </a:r>
          </a:p>
        </p:txBody>
      </p:sp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38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Line 2"/>
          <p:cNvSpPr>
            <a:spLocks noChangeShapeType="1"/>
          </p:cNvSpPr>
          <p:nvPr/>
        </p:nvSpPr>
        <p:spPr bwMode="auto">
          <a:xfrm>
            <a:off x="3870325" y="10366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2" name="Line 3"/>
          <p:cNvSpPr>
            <a:spLocks noChangeShapeType="1"/>
          </p:cNvSpPr>
          <p:nvPr/>
        </p:nvSpPr>
        <p:spPr bwMode="auto">
          <a:xfrm>
            <a:off x="3851275" y="12525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2303" name="Rectangle 35"/>
          <p:cNvSpPr>
            <a:spLocks noChangeArrowheads="1"/>
          </p:cNvSpPr>
          <p:nvPr/>
        </p:nvSpPr>
        <p:spPr bwMode="auto">
          <a:xfrm>
            <a:off x="3848100" y="443618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ПРОМЫШЛЕННОСТЬ</a:t>
            </a:r>
          </a:p>
        </p:txBody>
      </p:sp>
      <p:pic>
        <p:nvPicPr>
          <p:cNvPr id="3" name="Рисунок 2" descr="Изображение выглядит как на открытом воздухе, окно, строительств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73F98ED3-C862-9BAD-D5EF-BA40D0FD6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6" y="1493838"/>
            <a:ext cx="2709333" cy="2032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асы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9E77DE17-3B42-7E44-8D04-D6F900B4B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" y="1504950"/>
            <a:ext cx="2566410" cy="203200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 помещении, одежда, человек, работа&#10;&#10;Автоматически созданное описание">
            <a:extLst>
              <a:ext uri="{FF2B5EF4-FFF2-40B4-BE49-F238E27FC236}">
                <a16:creationId xmlns:a16="http://schemas.microsoft.com/office/drawing/2014/main" id="{4FAEE3D4-C1BB-0CBA-AD75-BD2EF80F45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366" y="1493839"/>
            <a:ext cx="2942810" cy="203321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строительство, инжиниринг, стальной, промышленность&#10;&#10;Автоматически созданное описание">
            <a:extLst>
              <a:ext uri="{FF2B5EF4-FFF2-40B4-BE49-F238E27FC236}">
                <a16:creationId xmlns:a16="http://schemas.microsoft.com/office/drawing/2014/main" id="{EA751BE9-B222-E9D0-8D25-62D557BCB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75" y="4095750"/>
            <a:ext cx="2628900" cy="2228850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лесо, транспорт, круг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A8703996-08A9-2F8D-0DF5-C6B1E9420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876" y="4095750"/>
            <a:ext cx="2714089" cy="2238375"/>
          </a:xfrm>
          <a:prstGeom prst="rect">
            <a:avLst/>
          </a:prstGeom>
        </p:spPr>
      </p:pic>
      <p:pic>
        <p:nvPicPr>
          <p:cNvPr id="6" name="Рисунок 5" descr="Изображение выглядит как в помещении, одежда, человек, работа&#10;&#10;Автоматически созданное описание">
            <a:extLst>
              <a:ext uri="{FF2B5EF4-FFF2-40B4-BE49-F238E27FC236}">
                <a16:creationId xmlns:a16="http://schemas.microsoft.com/office/drawing/2014/main" id="{FDBD7FDA-294B-D079-6AAB-12B394CF61A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556" y="4085489"/>
            <a:ext cx="2925215" cy="2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968375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215507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51275" y="314924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ПРОМЫШЛЕННЫЕ ПРЕДПРИЯТИЯ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367873"/>
            <a:ext cx="5791200" cy="62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Картинка 22 из 17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6177" y="1856681"/>
            <a:ext cx="1834422" cy="150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6" descr="kmo_4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93753" y="1856681"/>
            <a:ext cx="1918093" cy="1506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MIG3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5000" y="1858387"/>
            <a:ext cx="1940039" cy="150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64326" y="3360140"/>
            <a:ext cx="2576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ООО «ГОРНЫЕ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ТЕХНОЛОГИИ»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27265" y="3371119"/>
            <a:ext cx="23394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АО «КЫШТЫМСКИЙ МЕДЕЭЛЕКТРОЛИТНЫЙ ЗАВОД»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473735" y="3429890"/>
            <a:ext cx="19713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АО «РАДИОЗАВОД»</a:t>
            </a:r>
          </a:p>
        </p:txBody>
      </p:sp>
      <p:pic>
        <p:nvPicPr>
          <p:cNvPr id="2050" name="Picture 2" descr="http://nouveaumonde.ca/wp-content/uploads/2018/10/graphite-flak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3" y="1835217"/>
            <a:ext cx="2057408" cy="152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378424" y="3417286"/>
            <a:ext cx="25769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ООО «ТАЙГИНСКИЙ ГОК»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3156" y="5790809"/>
            <a:ext cx="21446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ООО «РУССКИЙ КВАРЦ»</a:t>
            </a:r>
          </a:p>
        </p:txBody>
      </p:sp>
      <p:pic>
        <p:nvPicPr>
          <p:cNvPr id="2054" name="Picture 6" descr="http://gorda-bella.com/upload/information/about/0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53" y="4253366"/>
            <a:ext cx="1940039" cy="15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37739" y="5794069"/>
            <a:ext cx="301674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КЫШТЫМСКИЙ ТРИКОТАЖ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7305" y="3884808"/>
            <a:ext cx="15060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Металлургия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434705" y="6002762"/>
            <a:ext cx="18702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Обогащение кварца</a:t>
            </a:r>
          </a:p>
        </p:txBody>
      </p:sp>
      <p:pic>
        <p:nvPicPr>
          <p:cNvPr id="22" name="Picture 38" descr="Новый рисунок (1)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526946" y="4245653"/>
            <a:ext cx="1952973" cy="155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35929" y="5779003"/>
            <a:ext cx="28469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ООО «СТЕКЛАНДИЯ»</a:t>
            </a:r>
          </a:p>
        </p:txBody>
      </p:sp>
      <p:pic>
        <p:nvPicPr>
          <p:cNvPr id="1026" name="Picture 2" descr="http://rusladosti.ru/nimg/1-11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39" y="4253366"/>
            <a:ext cx="2016033" cy="153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03762" y="5757805"/>
            <a:ext cx="2072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ООО «РУССКИЕ ПРЯНИКИ»</a:t>
            </a:r>
          </a:p>
        </p:txBody>
      </p:sp>
      <p:pic>
        <p:nvPicPr>
          <p:cNvPr id="3" name="Рисунок 2" descr="Изображение выглядит как инжиниринг, стальной, машина, промышленность&#10;&#10;Автоматически созданное описание">
            <a:extLst>
              <a:ext uri="{FF2B5EF4-FFF2-40B4-BE49-F238E27FC236}">
                <a16:creationId xmlns:a16="http://schemas.microsoft.com/office/drawing/2014/main" id="{4ABE50D2-6225-DE8F-BCA4-D4D81C73C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9" y="4271465"/>
            <a:ext cx="1870250" cy="1533861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0F90761C-8E59-2A64-F778-9D4C45EDE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753" y="5958114"/>
            <a:ext cx="1870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Производство трикотажной одежды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B8083DE9-6715-873C-24CC-650434297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2238" y="3736896"/>
            <a:ext cx="15060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Машиностроение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3568406C-8424-A8E3-FC23-8C3F5E04F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5000" y="3592396"/>
            <a:ext cx="19400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Радиоэлектроника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9B6C18BF-FAEB-9595-66E7-176E19274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9567" y="3566869"/>
            <a:ext cx="20160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Добыча графита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44857F51-CE29-6F8B-687E-FAE6E42E7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3248" y="5932245"/>
            <a:ext cx="15060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6EFC5FA9-0219-CB66-49D7-8F55E56A0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948" y="6098406"/>
            <a:ext cx="23400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 Пищевая промышленность</a:t>
            </a:r>
          </a:p>
        </p:txBody>
      </p:sp>
    </p:spTree>
    <p:extLst>
      <p:ext uri="{BB962C8B-B14F-4D97-AF65-F5344CB8AC3E}">
        <p14:creationId xmlns:p14="http://schemas.microsoft.com/office/powerpoint/2010/main" val="98873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803053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03019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563738" cy="155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759200" y="226772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</a:rPr>
              <a:t>SWOT-</a:t>
            </a:r>
            <a:r>
              <a:rPr lang="ru-RU" sz="2000" dirty="0">
                <a:latin typeface="Times New Roman" pitchFamily="18" charset="0"/>
              </a:rPr>
              <a:t>АНАЛИЗ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233704"/>
            <a:ext cx="5791200" cy="62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9">
            <a:extLst>
              <a:ext uri="{FF2B5EF4-FFF2-40B4-BE49-F238E27FC236}">
                <a16:creationId xmlns:a16="http://schemas.microsoft.com/office/drawing/2014/main" id="{6E578C12-6D47-AD8C-3C2E-61C67DCEE70A}"/>
              </a:ext>
            </a:extLst>
          </p:cNvPr>
          <p:cNvSpPr txBox="1"/>
          <p:nvPr/>
        </p:nvSpPr>
        <p:spPr>
          <a:xfrm>
            <a:off x="238153" y="1686726"/>
            <a:ext cx="457200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715" indent="-2286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194945" algn="l"/>
              </a:tabLst>
            </a:pPr>
            <a:r>
              <a:rPr sz="750" dirty="0">
                <a:latin typeface="Calibri"/>
                <a:cs typeface="Calibri"/>
              </a:rPr>
              <a:t>близость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крупным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источникам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сбыта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снабжения/крупным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промышленным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транспортным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центрам: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г.Челябинск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–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90 км,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г.Екатеринбург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–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160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spc="-25" dirty="0">
                <a:latin typeface="Calibri"/>
                <a:cs typeface="Calibri"/>
              </a:rPr>
              <a:t>км;</a:t>
            </a:r>
            <a:endParaRPr sz="750" dirty="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194945" algn="l"/>
              </a:tabLst>
            </a:pPr>
            <a:r>
              <a:rPr sz="750" dirty="0">
                <a:latin typeface="Calibri"/>
                <a:cs typeface="Calibri"/>
              </a:rPr>
              <a:t>4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ж/д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станции,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8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т.ч.:</a:t>
            </a:r>
            <a:r>
              <a:rPr sz="750" spc="8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грузопассажирская</a:t>
            </a:r>
            <a:r>
              <a:rPr sz="750" spc="8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узловая</a:t>
            </a:r>
            <a:r>
              <a:rPr sz="750" spc="8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ж.д.</a:t>
            </a:r>
            <a:r>
              <a:rPr sz="750" spc="8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станция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«Кыштым»,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объединенный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автобусный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spc="-50" dirty="0">
                <a:latin typeface="Calibri"/>
                <a:cs typeface="Calibri"/>
              </a:rPr>
              <a:t>и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железнодорожный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вокзал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Южно-Уральской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-20" dirty="0">
                <a:latin typeface="Calibri"/>
                <a:cs typeface="Calibri"/>
              </a:rPr>
              <a:t>ж.д.;</a:t>
            </a:r>
            <a:endParaRPr sz="750" dirty="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00000"/>
              </a:lnSpc>
              <a:buFont typeface="+mj-lt"/>
              <a:buAutoNum type="arabicPeriod"/>
              <a:tabLst>
                <a:tab pos="194945" algn="l"/>
              </a:tabLst>
            </a:pPr>
            <a:r>
              <a:rPr sz="750" dirty="0">
                <a:latin typeface="Calibri"/>
                <a:cs typeface="Calibri"/>
              </a:rPr>
              <a:t>автодороги</a:t>
            </a:r>
            <a:r>
              <a:rPr sz="750" spc="2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регионального</a:t>
            </a:r>
            <a:r>
              <a:rPr sz="750" spc="2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значения:</a:t>
            </a:r>
            <a:r>
              <a:rPr sz="750" spc="21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75К-</a:t>
            </a:r>
            <a:r>
              <a:rPr sz="750" dirty="0">
                <a:latin typeface="Calibri"/>
                <a:cs typeface="Calibri"/>
              </a:rPr>
              <a:t>015,</a:t>
            </a:r>
            <a:r>
              <a:rPr sz="750" spc="21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75К-</a:t>
            </a:r>
            <a:r>
              <a:rPr sz="750" dirty="0">
                <a:latin typeface="Calibri"/>
                <a:cs typeface="Calibri"/>
              </a:rPr>
              <a:t>016,</a:t>
            </a:r>
            <a:r>
              <a:rPr sz="750" spc="14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75К-</a:t>
            </a:r>
            <a:r>
              <a:rPr sz="750" dirty="0">
                <a:latin typeface="Calibri"/>
                <a:cs typeface="Calibri"/>
              </a:rPr>
              <a:t>007</a:t>
            </a:r>
            <a:r>
              <a:rPr sz="750" spc="145" dirty="0">
                <a:latin typeface="Calibri"/>
                <a:cs typeface="Calibri"/>
              </a:rPr>
              <a:t> </a:t>
            </a:r>
            <a:endParaRPr lang="ru-RU" sz="750" spc="145" dirty="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00000"/>
              </a:lnSpc>
              <a:buFont typeface="+mj-lt"/>
              <a:buAutoNum type="arabicPeriod"/>
              <a:tabLst>
                <a:tab pos="194945" algn="l"/>
              </a:tabLst>
            </a:pPr>
            <a:r>
              <a:rPr sz="750" dirty="0" err="1">
                <a:latin typeface="Calibri"/>
                <a:cs typeface="Calibri"/>
              </a:rPr>
              <a:t>диверсифицированная</a:t>
            </a:r>
            <a:r>
              <a:rPr sz="750" spc="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экономика,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основные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сферы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деятельности: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добыча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полезных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ископаемых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(</a:t>
            </a:r>
            <a:r>
              <a:rPr sz="750" spc="-10" dirty="0" err="1">
                <a:latin typeface="Calibri"/>
                <a:cs typeface="Calibri"/>
              </a:rPr>
              <a:t>округ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является</a:t>
            </a:r>
            <a:r>
              <a:rPr sz="750" spc="2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монополистом</a:t>
            </a:r>
            <a:r>
              <a:rPr sz="750" spc="2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2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Челябинской</a:t>
            </a:r>
            <a:r>
              <a:rPr sz="750" spc="2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области</a:t>
            </a:r>
            <a:r>
              <a:rPr sz="750" spc="2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</a:t>
            </a:r>
            <a:r>
              <a:rPr sz="750" spc="2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добыче</a:t>
            </a:r>
            <a:r>
              <a:rPr sz="750" spc="2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графитового</a:t>
            </a:r>
            <a:r>
              <a:rPr sz="750" spc="2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сырья</a:t>
            </a:r>
            <a:r>
              <a:rPr sz="750" spc="2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245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гранулированного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кварца</a:t>
            </a:r>
            <a:r>
              <a:rPr sz="750" dirty="0">
                <a:latin typeface="Calibri"/>
                <a:cs typeface="Calibri"/>
              </a:rPr>
              <a:t>),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производство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электронных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изделий,</a:t>
            </a:r>
            <a:r>
              <a:rPr sz="750" spc="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металлургия,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производство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электрического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оборудования,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машиностроение</a:t>
            </a:r>
            <a:r>
              <a:rPr sz="750" spc="-10" dirty="0">
                <a:latin typeface="Calibri"/>
                <a:cs typeface="Calibri"/>
              </a:rPr>
              <a:t>,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строительство,</a:t>
            </a:r>
            <a:r>
              <a:rPr sz="750" spc="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пищевая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промышленность;</a:t>
            </a:r>
            <a:endParaRPr sz="750" dirty="0">
              <a:latin typeface="Calibri"/>
              <a:cs typeface="Calibri"/>
            </a:endParaRPr>
          </a:p>
          <a:p>
            <a:pPr marL="240665" marR="5715" indent="-228600" algn="just">
              <a:lnSpc>
                <a:spcPct val="100000"/>
              </a:lnSpc>
              <a:buFont typeface="+mj-lt"/>
              <a:buAutoNum type="arabicPeriod"/>
              <a:tabLst>
                <a:tab pos="194945" algn="l"/>
              </a:tabLst>
            </a:pPr>
            <a:r>
              <a:rPr sz="750" dirty="0">
                <a:latin typeface="Calibri"/>
                <a:cs typeface="Calibri"/>
              </a:rPr>
              <a:t>туристическая</a:t>
            </a:r>
            <a:r>
              <a:rPr sz="750" spc="14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инфраструктура: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39</a:t>
            </a:r>
            <a:r>
              <a:rPr sz="750" spc="1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точек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общественного</a:t>
            </a:r>
            <a:r>
              <a:rPr sz="750" spc="1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питания</a:t>
            </a:r>
            <a:r>
              <a:rPr sz="750" spc="1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(1</a:t>
            </a:r>
            <a:r>
              <a:rPr sz="750" spc="1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723</a:t>
            </a:r>
            <a:r>
              <a:rPr sz="750" spc="1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посадочных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мест),</a:t>
            </a:r>
            <a:r>
              <a:rPr sz="750" spc="1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6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гостиниц,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спортивно-</a:t>
            </a:r>
            <a:r>
              <a:rPr sz="750" dirty="0" err="1">
                <a:latin typeface="Calibri"/>
                <a:cs typeface="Calibri"/>
              </a:rPr>
              <a:t>туристический</a:t>
            </a:r>
            <a:r>
              <a:rPr sz="750" spc="1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центр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«Провинция»;</a:t>
            </a:r>
            <a:r>
              <a:rPr sz="750" spc="1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горнолыжный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комплекс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«Егоза»;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экстрим-</a:t>
            </a:r>
            <a:r>
              <a:rPr sz="750" dirty="0">
                <a:latin typeface="Calibri"/>
                <a:cs typeface="Calibri"/>
              </a:rPr>
              <a:t>парк</a:t>
            </a:r>
            <a:r>
              <a:rPr sz="750" spc="12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«</a:t>
            </a:r>
            <a:r>
              <a:rPr sz="750" spc="-10" dirty="0" err="1">
                <a:latin typeface="Calibri"/>
                <a:cs typeface="Calibri"/>
              </a:rPr>
              <a:t>Деханов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пруд</a:t>
            </a:r>
            <a:r>
              <a:rPr sz="750" dirty="0">
                <a:latin typeface="Calibri"/>
                <a:cs typeface="Calibri"/>
              </a:rPr>
              <a:t>»;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116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спортивных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сооружений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(4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лыжные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базы,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футбольный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стадион,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спорткомплексы,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каток);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7 </a:t>
            </a:r>
            <a:r>
              <a:rPr sz="750" spc="-25" dirty="0" err="1">
                <a:latin typeface="Calibri"/>
                <a:cs typeface="Calibri"/>
              </a:rPr>
              <a:t>баз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отдыха</a:t>
            </a:r>
            <a:r>
              <a:rPr sz="750" dirty="0">
                <a:latin typeface="Calibri"/>
                <a:cs typeface="Calibri"/>
              </a:rPr>
              <a:t>,</a:t>
            </a:r>
            <a:r>
              <a:rPr sz="750" spc="2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«Кыштымский</a:t>
            </a:r>
            <a:r>
              <a:rPr sz="750" spc="26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историко-</a:t>
            </a:r>
            <a:r>
              <a:rPr sz="750" dirty="0">
                <a:latin typeface="Calibri"/>
                <a:cs typeface="Calibri"/>
              </a:rPr>
              <a:t>революционный</a:t>
            </a:r>
            <a:r>
              <a:rPr sz="750" spc="25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музей</a:t>
            </a:r>
            <a:r>
              <a:rPr sz="750" spc="25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2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музей</a:t>
            </a:r>
            <a:r>
              <a:rPr sz="750" spc="25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«Русская</a:t>
            </a:r>
            <a:r>
              <a:rPr sz="750" spc="25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изба»;</a:t>
            </a:r>
            <a:r>
              <a:rPr sz="750" spc="25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Арт-</a:t>
            </a:r>
            <a:r>
              <a:rPr sz="750" dirty="0">
                <a:latin typeface="Calibri"/>
                <a:cs typeface="Calibri"/>
              </a:rPr>
              <a:t>клуб</a:t>
            </a:r>
            <a:r>
              <a:rPr sz="750" spc="26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«Корсар;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комплекс</a:t>
            </a:r>
            <a:r>
              <a:rPr sz="750" spc="-3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«Кинотеатр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Октябрь»;</a:t>
            </a:r>
            <a:r>
              <a:rPr sz="750" spc="-3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санатории </a:t>
            </a:r>
            <a:r>
              <a:rPr sz="750" dirty="0">
                <a:latin typeface="Calibri"/>
                <a:cs typeface="Calibri"/>
              </a:rPr>
              <a:t>«Лесное</a:t>
            </a:r>
            <a:r>
              <a:rPr sz="750" spc="-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озеро»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«Дальняя</a:t>
            </a:r>
            <a:r>
              <a:rPr sz="750" spc="-4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дача»;</a:t>
            </a:r>
            <a:endParaRPr sz="750" dirty="0">
              <a:latin typeface="Calibri"/>
              <a:cs typeface="Calibri"/>
            </a:endParaRPr>
          </a:p>
          <a:p>
            <a:pPr marL="240665" marR="5715" indent="-228600" algn="just">
              <a:lnSpc>
                <a:spcPct val="100000"/>
              </a:lnSpc>
              <a:buFont typeface="+mj-lt"/>
              <a:buAutoNum type="arabicPeriod"/>
              <a:tabLst>
                <a:tab pos="194945" algn="l"/>
              </a:tabLst>
            </a:pPr>
            <a:r>
              <a:rPr sz="750" dirty="0">
                <a:latin typeface="Calibri"/>
                <a:cs typeface="Calibri"/>
              </a:rPr>
              <a:t>50</a:t>
            </a:r>
            <a:r>
              <a:rPr sz="750" spc="1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памятников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истории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165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культуры</a:t>
            </a:r>
            <a:r>
              <a:rPr lang="ru-RU" sz="750" dirty="0">
                <a:latin typeface="Calibri"/>
                <a:cs typeface="Calibri"/>
              </a:rPr>
              <a:t>, в том числе</a:t>
            </a:r>
            <a:r>
              <a:rPr sz="750" dirty="0">
                <a:latin typeface="Calibri"/>
                <a:cs typeface="Calibri"/>
              </a:rPr>
              <a:t>: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1</a:t>
            </a:r>
            <a:r>
              <a:rPr sz="750" spc="1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объект</a:t>
            </a:r>
            <a:r>
              <a:rPr sz="750" spc="17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культурного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наследия</a:t>
            </a:r>
            <a:r>
              <a:rPr sz="750" spc="175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федерального</a:t>
            </a:r>
            <a:r>
              <a:rPr sz="750" spc="165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значения</a:t>
            </a:r>
            <a:r>
              <a:rPr lang="ru-RU" sz="750" dirty="0">
                <a:latin typeface="Calibri"/>
                <a:cs typeface="Calibri"/>
              </a:rPr>
              <a:t>;</a:t>
            </a:r>
          </a:p>
          <a:p>
            <a:pPr marL="240665" marR="5715" indent="-228600" algn="just">
              <a:lnSpc>
                <a:spcPct val="100000"/>
              </a:lnSpc>
              <a:buFont typeface="+mj-lt"/>
              <a:buAutoNum type="arabicPeriod"/>
              <a:tabLst>
                <a:tab pos="194945" algn="l"/>
              </a:tabLst>
            </a:pPr>
            <a:r>
              <a:rPr lang="ru-RU" sz="750" dirty="0">
                <a:latin typeface="Calibri"/>
                <a:cs typeface="Calibri"/>
              </a:rPr>
              <a:t>памятники</a:t>
            </a:r>
            <a:r>
              <a:rPr lang="ru-RU" sz="750" spc="-4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природы: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spc="-10" dirty="0" err="1">
                <a:latin typeface="Calibri"/>
                <a:cs typeface="Calibri"/>
              </a:rPr>
              <a:t>Сугомакская</a:t>
            </a:r>
            <a:r>
              <a:rPr lang="ru-RU" sz="750" spc="-3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пещера,</a:t>
            </a:r>
            <a:r>
              <a:rPr lang="ru-RU" sz="750" spc="-25" dirty="0">
                <a:latin typeface="Calibri"/>
                <a:cs typeface="Calibri"/>
              </a:rPr>
              <a:t> </a:t>
            </a:r>
            <a:r>
              <a:rPr lang="ru-RU" sz="750" dirty="0" err="1">
                <a:latin typeface="Calibri"/>
                <a:cs typeface="Calibri"/>
              </a:rPr>
              <a:t>оз.Сугомак</a:t>
            </a:r>
            <a:r>
              <a:rPr lang="ru-RU" sz="750" dirty="0">
                <a:latin typeface="Calibri"/>
                <a:cs typeface="Calibri"/>
              </a:rPr>
              <a:t>,</a:t>
            </a:r>
            <a:r>
              <a:rPr lang="ru-RU" sz="750" spc="-25" dirty="0">
                <a:latin typeface="Calibri"/>
                <a:cs typeface="Calibri"/>
              </a:rPr>
              <a:t> </a:t>
            </a:r>
            <a:r>
              <a:rPr lang="ru-RU" sz="750" dirty="0" err="1">
                <a:latin typeface="Calibri"/>
                <a:cs typeface="Calibri"/>
              </a:rPr>
              <a:t>оз.Увильды</a:t>
            </a:r>
            <a:r>
              <a:rPr lang="ru-RU" sz="750" dirty="0">
                <a:latin typeface="Calibri"/>
                <a:cs typeface="Calibri"/>
              </a:rPr>
              <a:t>,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 err="1">
                <a:latin typeface="Calibri"/>
                <a:cs typeface="Calibri"/>
              </a:rPr>
              <a:t>Шигирские</a:t>
            </a:r>
            <a:r>
              <a:rPr lang="ru-RU" sz="750" spc="-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сопки;</a:t>
            </a:r>
            <a:endParaRPr lang="ru-RU" sz="750" dirty="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00000"/>
              </a:lnSpc>
              <a:buFont typeface="+mj-lt"/>
              <a:buAutoNum type="arabicPeriod"/>
              <a:tabLst>
                <a:tab pos="194945" algn="l"/>
              </a:tabLst>
            </a:pPr>
            <a:r>
              <a:rPr lang="ru-RU" sz="750" dirty="0">
                <a:latin typeface="Calibri"/>
                <a:cs typeface="Calibri"/>
              </a:rPr>
              <a:t>разведано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20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месторождений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минерального сырья, в т.ч.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месторождения: каолина,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графита, </a:t>
            </a:r>
            <a:r>
              <a:rPr lang="ru-RU" sz="750" spc="-10" dirty="0">
                <a:latin typeface="Calibri"/>
                <a:cs typeface="Calibri"/>
              </a:rPr>
              <a:t>известняков,</a:t>
            </a:r>
            <a:r>
              <a:rPr lang="ru-RU" sz="750" spc="500" dirty="0">
                <a:latin typeface="Calibri"/>
                <a:cs typeface="Calibri"/>
              </a:rPr>
              <a:t> </a:t>
            </a:r>
            <a:r>
              <a:rPr lang="ru-RU" sz="750" dirty="0" err="1">
                <a:latin typeface="Calibri"/>
                <a:cs typeface="Calibri"/>
              </a:rPr>
              <a:t>мускавитов</a:t>
            </a:r>
            <a:r>
              <a:rPr lang="ru-RU" sz="750" dirty="0">
                <a:latin typeface="Calibri"/>
                <a:cs typeface="Calibri"/>
              </a:rPr>
              <a:t>,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кварца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гранулированного,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кварца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жильного,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амфиболитов,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гранитов,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гончарных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глин,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торфа,</a:t>
            </a:r>
            <a:r>
              <a:rPr lang="ru-RU" sz="750" spc="50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значительные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запасы</a:t>
            </a:r>
            <a:r>
              <a:rPr lang="ru-RU" sz="750" spc="-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песка</a:t>
            </a:r>
            <a:r>
              <a:rPr lang="ru-RU" sz="750" spc="-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</a:t>
            </a:r>
            <a:r>
              <a:rPr lang="ru-RU" sz="750" spc="-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камня</a:t>
            </a:r>
            <a:r>
              <a:rPr lang="ru-RU" sz="750" spc="-3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(запасы</a:t>
            </a:r>
            <a:r>
              <a:rPr lang="ru-RU" sz="750" spc="-3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минерального</a:t>
            </a:r>
            <a:r>
              <a:rPr lang="ru-RU" sz="750" spc="-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сырья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рассчитаны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на</a:t>
            </a:r>
            <a:r>
              <a:rPr lang="ru-RU" sz="750" spc="-3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50</a:t>
            </a:r>
            <a:r>
              <a:rPr lang="ru-RU" sz="750" spc="-4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лет);</a:t>
            </a:r>
            <a:endParaRPr lang="ru-RU" sz="750" dirty="0">
              <a:latin typeface="Calibri"/>
              <a:cs typeface="Calibri"/>
            </a:endParaRPr>
          </a:p>
          <a:p>
            <a:pPr marL="240665" marR="5080" indent="-228600" algn="just">
              <a:lnSpc>
                <a:spcPct val="100000"/>
              </a:lnSpc>
              <a:buFont typeface="+mj-lt"/>
              <a:buAutoNum type="arabicPeriod"/>
              <a:tabLst>
                <a:tab pos="194945" algn="l"/>
              </a:tabLst>
            </a:pPr>
            <a:r>
              <a:rPr lang="ru-RU" sz="750" dirty="0">
                <a:latin typeface="Calibri"/>
                <a:cs typeface="Calibri"/>
              </a:rPr>
              <a:t>инвестиционные</a:t>
            </a:r>
            <a:r>
              <a:rPr lang="ru-RU" sz="750" spc="19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площадки:</a:t>
            </a:r>
            <a:r>
              <a:rPr lang="ru-RU" sz="750" spc="19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8</a:t>
            </a:r>
            <a:r>
              <a:rPr lang="ru-RU" sz="750" spc="19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земельных</a:t>
            </a:r>
            <a:r>
              <a:rPr lang="ru-RU" sz="750" spc="18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участков</a:t>
            </a:r>
            <a:r>
              <a:rPr lang="ru-RU" sz="750" spc="18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(промышленные</a:t>
            </a:r>
            <a:r>
              <a:rPr lang="ru-RU" sz="750" spc="18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площадки,</a:t>
            </a:r>
            <a:r>
              <a:rPr lang="ru-RU" sz="750" spc="19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придорожный</a:t>
            </a:r>
            <a:r>
              <a:rPr lang="ru-RU" sz="750" spc="19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сервис,</a:t>
            </a:r>
            <a:r>
              <a:rPr lang="ru-RU" sz="750" spc="50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пилорама)/2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комплекса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объектов: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бывшие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промышленные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площадки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завода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ЖБИ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–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2,3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га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огнеупорного</a:t>
            </a:r>
            <a:r>
              <a:rPr lang="ru-RU" sz="750" spc="50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завода</a:t>
            </a:r>
            <a:r>
              <a:rPr lang="ru-RU" sz="750" spc="-1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–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4,3</a:t>
            </a:r>
            <a:r>
              <a:rPr lang="ru-RU" sz="750" spc="-40" dirty="0">
                <a:latin typeface="Calibri"/>
                <a:cs typeface="Calibri"/>
              </a:rPr>
              <a:t> </a:t>
            </a:r>
            <a:r>
              <a:rPr lang="ru-RU" sz="750" spc="-25" dirty="0">
                <a:latin typeface="Calibri"/>
                <a:cs typeface="Calibri"/>
              </a:rPr>
              <a:t>га.</a:t>
            </a:r>
            <a:endParaRPr lang="ru-RU" sz="750" spc="-20" dirty="0">
              <a:latin typeface="Calibri"/>
              <a:cs typeface="Calibri"/>
            </a:endParaRPr>
          </a:p>
          <a:p>
            <a:pPr marL="191135" marR="5715" indent="-179070" algn="just">
              <a:lnSpc>
                <a:spcPct val="100000"/>
              </a:lnSpc>
              <a:buAutoNum type="arabicPeriod" startAt="7"/>
              <a:tabLst>
                <a:tab pos="194945" algn="l"/>
              </a:tabLst>
            </a:pPr>
            <a:endParaRPr sz="700" dirty="0">
              <a:latin typeface="Calibri"/>
              <a:cs typeface="Calibri"/>
            </a:endParaRPr>
          </a:p>
        </p:txBody>
      </p:sp>
      <p:sp>
        <p:nvSpPr>
          <p:cNvPr id="3" name="object 11">
            <a:extLst>
              <a:ext uri="{FF2B5EF4-FFF2-40B4-BE49-F238E27FC236}">
                <a16:creationId xmlns:a16="http://schemas.microsoft.com/office/drawing/2014/main" id="{2A8ED17B-20E3-CDF6-381E-75144A9D71BF}"/>
              </a:ext>
            </a:extLst>
          </p:cNvPr>
          <p:cNvSpPr txBox="1"/>
          <p:nvPr/>
        </p:nvSpPr>
        <p:spPr>
          <a:xfrm>
            <a:off x="256836" y="4883335"/>
            <a:ext cx="4637075" cy="1513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7620" indent="-228600" algn="just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sz="750" dirty="0">
                <a:latin typeface="Calibri"/>
                <a:cs typeface="Calibri"/>
              </a:rPr>
              <a:t>предпосылки</a:t>
            </a:r>
            <a:r>
              <a:rPr sz="750" spc="15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горного,</a:t>
            </a:r>
            <a:r>
              <a:rPr sz="750" spc="15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лечебно-</a:t>
            </a:r>
            <a:r>
              <a:rPr sz="750" dirty="0">
                <a:latin typeface="Calibri"/>
                <a:cs typeface="Calibri"/>
              </a:rPr>
              <a:t>оздоровительного,</a:t>
            </a:r>
            <a:r>
              <a:rPr sz="750" spc="1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спортивного,</a:t>
            </a:r>
            <a:r>
              <a:rPr sz="750" spc="1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рекреационного,</a:t>
            </a:r>
            <a:r>
              <a:rPr sz="750" spc="15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водного,</a:t>
            </a:r>
            <a:r>
              <a:rPr sz="750" spc="155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культурно</a:t>
            </a:r>
            <a:r>
              <a:rPr sz="750" spc="-10" dirty="0">
                <a:latin typeface="Calibri"/>
                <a:cs typeface="Calibri"/>
              </a:rPr>
              <a:t>-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познавательного</a:t>
            </a:r>
            <a:r>
              <a:rPr sz="750" spc="-10" dirty="0">
                <a:latin typeface="Calibri"/>
                <a:cs typeface="Calibri"/>
              </a:rPr>
              <a:t>,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промышленного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делового</a:t>
            </a:r>
            <a:r>
              <a:rPr sz="750" spc="5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туризма;</a:t>
            </a:r>
            <a:endParaRPr sz="750" dirty="0">
              <a:latin typeface="Calibri"/>
              <a:cs typeface="Calibri"/>
            </a:endParaRPr>
          </a:p>
          <a:p>
            <a:pPr marL="241300" marR="6350" indent="-228600" algn="just">
              <a:lnSpc>
                <a:spcPct val="100000"/>
              </a:lnSpc>
              <a:buFont typeface="+mj-lt"/>
              <a:buAutoNum type="arabicPeriod"/>
              <a:tabLst>
                <a:tab pos="241300" algn="l"/>
              </a:tabLst>
            </a:pPr>
            <a:r>
              <a:rPr sz="750" dirty="0">
                <a:latin typeface="Calibri"/>
                <a:cs typeface="Calibri"/>
              </a:rPr>
              <a:t>создание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смежных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высокотехнологичных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промышленных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производств/формирование</a:t>
            </a:r>
            <a:r>
              <a:rPr sz="750" spc="10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единого</a:t>
            </a:r>
            <a:r>
              <a:rPr sz="750" spc="1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центра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развития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горнодобывающей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промышленности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–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совместно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ТОСЭР</a:t>
            </a:r>
            <a:r>
              <a:rPr sz="750" spc="-4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«Верхний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Уфалей»;</a:t>
            </a:r>
            <a:endParaRPr sz="750" dirty="0">
              <a:latin typeface="Calibri"/>
              <a:cs typeface="Calibri"/>
            </a:endParaRPr>
          </a:p>
          <a:p>
            <a:pPr marL="241300" marR="6985" indent="-228600" algn="just">
              <a:lnSpc>
                <a:spcPct val="100000"/>
              </a:lnSpc>
              <a:spcBef>
                <a:spcPts val="5"/>
              </a:spcBef>
              <a:buFont typeface="+mj-lt"/>
              <a:buAutoNum type="arabicPeriod"/>
              <a:tabLst>
                <a:tab pos="241300" algn="l"/>
              </a:tabLst>
            </a:pPr>
            <a:r>
              <a:rPr sz="750" dirty="0">
                <a:latin typeface="Calibri"/>
                <a:cs typeface="Calibri"/>
              </a:rPr>
              <a:t>модернизация</a:t>
            </a:r>
            <a:r>
              <a:rPr sz="750" spc="220" dirty="0">
                <a:latin typeface="Calibri"/>
                <a:cs typeface="Calibri"/>
              </a:rPr>
              <a:t> 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215" dirty="0">
                <a:latin typeface="Calibri"/>
                <a:cs typeface="Calibri"/>
              </a:rPr>
              <a:t>  </a:t>
            </a:r>
            <a:r>
              <a:rPr sz="750" dirty="0">
                <a:latin typeface="Calibri"/>
                <a:cs typeface="Calibri"/>
              </a:rPr>
              <a:t>техническое</a:t>
            </a:r>
            <a:r>
              <a:rPr sz="750" spc="225" dirty="0">
                <a:latin typeface="Calibri"/>
                <a:cs typeface="Calibri"/>
              </a:rPr>
              <a:t>  </a:t>
            </a:r>
            <a:r>
              <a:rPr sz="750" dirty="0">
                <a:latin typeface="Calibri"/>
                <a:cs typeface="Calibri"/>
              </a:rPr>
              <a:t>перевооружение</a:t>
            </a:r>
            <a:r>
              <a:rPr sz="750" spc="220" dirty="0">
                <a:latin typeface="Calibri"/>
                <a:cs typeface="Calibri"/>
              </a:rPr>
              <a:t>  </a:t>
            </a:r>
            <a:r>
              <a:rPr sz="750" dirty="0">
                <a:latin typeface="Calibri"/>
                <a:cs typeface="Calibri"/>
              </a:rPr>
              <a:t>действующих</a:t>
            </a:r>
            <a:r>
              <a:rPr sz="750" spc="225" dirty="0">
                <a:latin typeface="Calibri"/>
                <a:cs typeface="Calibri"/>
              </a:rPr>
              <a:t>  </a:t>
            </a:r>
            <a:r>
              <a:rPr sz="750" dirty="0">
                <a:latin typeface="Calibri"/>
                <a:cs typeface="Calibri"/>
              </a:rPr>
              <a:t>производств</a:t>
            </a:r>
            <a:r>
              <a:rPr sz="750" spc="220" dirty="0">
                <a:latin typeface="Calibri"/>
                <a:cs typeface="Calibri"/>
              </a:rPr>
              <a:t>  </a:t>
            </a:r>
            <a:r>
              <a:rPr sz="750" spc="-10" dirty="0">
                <a:latin typeface="Calibri"/>
                <a:cs typeface="Calibri"/>
              </a:rPr>
              <a:t>(</a:t>
            </a:r>
            <a:r>
              <a:rPr sz="750" spc="-10" dirty="0" err="1">
                <a:latin typeface="Calibri"/>
                <a:cs typeface="Calibri"/>
              </a:rPr>
              <a:t>радиоэлектронной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продукции</a:t>
            </a:r>
            <a:r>
              <a:rPr sz="750" dirty="0">
                <a:latin typeface="Calibri"/>
                <a:cs typeface="Calibri"/>
              </a:rPr>
              <a:t>, </a:t>
            </a:r>
            <a:r>
              <a:rPr sz="750" spc="-10" dirty="0">
                <a:latin typeface="Calibri"/>
                <a:cs typeface="Calibri"/>
              </a:rPr>
              <a:t>производства</a:t>
            </a:r>
            <a:r>
              <a:rPr sz="750" dirty="0">
                <a:latin typeface="Calibri"/>
                <a:cs typeface="Calibri"/>
              </a:rPr>
              <a:t> графита,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медной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фольги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-25" dirty="0">
                <a:latin typeface="Calibri"/>
                <a:cs typeface="Calibri"/>
              </a:rPr>
              <a:t> </a:t>
            </a:r>
            <a:r>
              <a:rPr sz="750" spc="-20" dirty="0">
                <a:latin typeface="Calibri"/>
                <a:cs typeface="Calibri"/>
              </a:rPr>
              <a:t>др.);</a:t>
            </a:r>
            <a:endParaRPr sz="750" dirty="0">
              <a:latin typeface="Calibri"/>
              <a:cs typeface="Calibri"/>
            </a:endParaRPr>
          </a:p>
          <a:p>
            <a:pPr marL="241300" marR="6350" indent="-228600" algn="just">
              <a:lnSpc>
                <a:spcPct val="100000"/>
              </a:lnSpc>
              <a:buFont typeface="+mj-lt"/>
              <a:buAutoNum type="arabicPeriod"/>
              <a:tabLst>
                <a:tab pos="241300" algn="l"/>
              </a:tabLst>
            </a:pPr>
            <a:r>
              <a:rPr sz="750" dirty="0">
                <a:latin typeface="Calibri"/>
                <a:cs typeface="Calibri"/>
              </a:rPr>
              <a:t>развитие</a:t>
            </a:r>
            <a:r>
              <a:rPr sz="750" spc="1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горнолыжного</a:t>
            </a:r>
            <a:r>
              <a:rPr sz="750" spc="17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комплекса</a:t>
            </a:r>
            <a:r>
              <a:rPr sz="750" spc="1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«Егоза»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(строительство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лыжероллерной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трассы,</a:t>
            </a:r>
            <a:r>
              <a:rPr sz="750" spc="17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объектов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летней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инфраструктуры</a:t>
            </a:r>
            <a:r>
              <a:rPr sz="750" spc="-10" dirty="0">
                <a:latin typeface="Calibri"/>
                <a:cs typeface="Calibri"/>
              </a:rPr>
              <a:t>: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зиплайн, </a:t>
            </a:r>
            <a:r>
              <a:rPr sz="750" spc="-10" dirty="0">
                <a:latin typeface="Calibri"/>
                <a:cs typeface="Calibri"/>
              </a:rPr>
              <a:t>веревочный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парк, трассы для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горных </a:t>
            </a:r>
            <a:r>
              <a:rPr sz="750" spc="-10" dirty="0">
                <a:latin typeface="Calibri"/>
                <a:cs typeface="Calibri"/>
              </a:rPr>
              <a:t>велосипедов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 </a:t>
            </a:r>
            <a:r>
              <a:rPr sz="750" spc="-10" dirty="0">
                <a:latin typeface="Calibri"/>
                <a:cs typeface="Calibri"/>
              </a:rPr>
              <a:t>пр.);</a:t>
            </a:r>
            <a:endParaRPr sz="750" dirty="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100000"/>
              </a:lnSpc>
              <a:buFont typeface="+mj-lt"/>
              <a:buAutoNum type="arabicPeriod"/>
              <a:tabLst>
                <a:tab pos="241300" algn="l"/>
              </a:tabLst>
            </a:pPr>
            <a:r>
              <a:rPr sz="750" dirty="0" err="1">
                <a:latin typeface="Calibri"/>
                <a:cs typeface="Calibri"/>
              </a:rPr>
              <a:t>использование</a:t>
            </a:r>
            <a:r>
              <a:rPr sz="750" spc="8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потенциала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добычи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полезных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ископаемых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округа:</a:t>
            </a:r>
            <a:r>
              <a:rPr sz="750" spc="9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производство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оптических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приборов,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покрытий</a:t>
            </a:r>
            <a:r>
              <a:rPr sz="750" spc="-10" dirty="0">
                <a:latin typeface="Calibri"/>
                <a:cs typeface="Calibri"/>
              </a:rPr>
              <a:t>,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красок</a:t>
            </a:r>
            <a:r>
              <a:rPr sz="750" spc="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пр./организация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производства</a:t>
            </a:r>
            <a:r>
              <a:rPr sz="750" spc="7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строительных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материалов/производство</a:t>
            </a:r>
            <a:r>
              <a:rPr sz="750" spc="9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удобрений;</a:t>
            </a:r>
            <a:endParaRPr sz="750" dirty="0">
              <a:latin typeface="Calibri"/>
              <a:cs typeface="Calibri"/>
            </a:endParaRPr>
          </a:p>
          <a:p>
            <a:pPr marL="241300" marR="5080" indent="-228600" algn="just">
              <a:lnSpc>
                <a:spcPct val="100000"/>
              </a:lnSpc>
              <a:buFont typeface="+mj-lt"/>
              <a:buAutoNum type="arabicPeriod"/>
              <a:tabLst>
                <a:tab pos="241300" algn="l"/>
              </a:tabLst>
            </a:pPr>
            <a:r>
              <a:rPr sz="750" dirty="0">
                <a:latin typeface="Calibri"/>
                <a:cs typeface="Calibri"/>
              </a:rPr>
              <a:t>развитие</a:t>
            </a:r>
            <a:r>
              <a:rPr sz="750" spc="10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сферы</a:t>
            </a:r>
            <a:r>
              <a:rPr sz="750" spc="1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услуг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–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строительство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новых</a:t>
            </a:r>
            <a:r>
              <a:rPr sz="750" spc="1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гостиниц,</a:t>
            </a:r>
            <a:r>
              <a:rPr sz="750" spc="1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мест</a:t>
            </a:r>
            <a:r>
              <a:rPr sz="750" spc="10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отдыха</a:t>
            </a:r>
            <a:r>
              <a:rPr sz="750" spc="1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10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досуга,</a:t>
            </a:r>
            <a:r>
              <a:rPr sz="750" spc="114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предприятий</a:t>
            </a:r>
            <a:r>
              <a:rPr sz="750" spc="10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питания</a:t>
            </a:r>
            <a:r>
              <a:rPr sz="750" spc="100" dirty="0">
                <a:latin typeface="Calibri"/>
                <a:cs typeface="Calibri"/>
              </a:rPr>
              <a:t> </a:t>
            </a:r>
            <a:r>
              <a:rPr sz="750" spc="-50" dirty="0">
                <a:latin typeface="Calibri"/>
                <a:cs typeface="Calibri"/>
              </a:rPr>
              <a:t>и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дорожной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сети</a:t>
            </a:r>
            <a:r>
              <a:rPr lang="ru-RU" sz="750" spc="-10" dirty="0">
                <a:latin typeface="Calibri"/>
                <a:cs typeface="Calibri"/>
              </a:rPr>
              <a:t>.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59AA4-F731-C199-BD46-52CC8C94D7EA}"/>
              </a:ext>
            </a:extLst>
          </p:cNvPr>
          <p:cNvSpPr txBox="1"/>
          <p:nvPr/>
        </p:nvSpPr>
        <p:spPr>
          <a:xfrm>
            <a:off x="4810153" y="1692470"/>
            <a:ext cx="4118660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marR="225425" indent="-2286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41300" algn="l"/>
              </a:tabLst>
            </a:pPr>
            <a:r>
              <a:rPr lang="ru-RU" sz="750" spc="-10" dirty="0">
                <a:latin typeface="Calibri"/>
                <a:cs typeface="Calibri"/>
              </a:rPr>
              <a:t>отрицательная</a:t>
            </a:r>
            <a:r>
              <a:rPr lang="ru-RU" sz="750" spc="4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демографическая</a:t>
            </a:r>
            <a:r>
              <a:rPr lang="ru-RU" sz="750" spc="3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ситуация;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отток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молодежи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в</a:t>
            </a:r>
            <a:r>
              <a:rPr lang="ru-RU" sz="750" spc="-10" dirty="0">
                <a:latin typeface="Calibri"/>
                <a:cs typeface="Calibri"/>
              </a:rPr>
              <a:t> областной центр;</a:t>
            </a:r>
            <a:endParaRPr lang="ru-RU" sz="7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0665" algn="l"/>
              </a:tabLst>
            </a:pPr>
            <a:r>
              <a:rPr lang="ru-RU" sz="750" spc="-10" dirty="0">
                <a:latin typeface="Calibri"/>
                <a:cs typeface="Calibri"/>
              </a:rPr>
              <a:t>необходим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ремонт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дорог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областного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значения</a:t>
            </a:r>
            <a:r>
              <a:rPr lang="ru-RU" sz="750" spc="-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к туристическим</a:t>
            </a:r>
            <a:r>
              <a:rPr lang="ru-RU" sz="750" spc="3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локациям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(расширение,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«карманы», оборудование</a:t>
            </a:r>
            <a:r>
              <a:rPr lang="ru-RU" sz="750" spc="3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парковок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spc="-20" dirty="0">
                <a:latin typeface="Calibri"/>
                <a:cs typeface="Calibri"/>
              </a:rPr>
              <a:t>пр.);</a:t>
            </a:r>
            <a:endParaRPr lang="ru-RU" sz="750" dirty="0">
              <a:latin typeface="Calibri"/>
              <a:cs typeface="Calibri"/>
            </a:endParaRPr>
          </a:p>
          <a:p>
            <a:pPr marL="241300" marR="9906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lang="ru-RU" sz="750" spc="-10" dirty="0">
                <a:latin typeface="Calibri"/>
                <a:cs typeface="Calibri"/>
              </a:rPr>
              <a:t>недостаточный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уровень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газификации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района</a:t>
            </a:r>
            <a:r>
              <a:rPr lang="ru-RU" sz="750" spc="3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– </a:t>
            </a:r>
            <a:r>
              <a:rPr lang="ru-RU" sz="750" spc="-10" dirty="0">
                <a:latin typeface="Calibri"/>
                <a:cs typeface="Calibri"/>
              </a:rPr>
              <a:t>необходима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газификация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частного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сектора</a:t>
            </a:r>
            <a:r>
              <a:rPr lang="ru-RU" sz="750" spc="3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г. Кыштыма 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spc="-50" dirty="0">
                <a:latin typeface="Calibri"/>
                <a:cs typeface="Calibri"/>
              </a:rPr>
              <a:t>и</a:t>
            </a:r>
            <a:r>
              <a:rPr lang="ru-RU" sz="750" spc="50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поселков</a:t>
            </a:r>
            <a:r>
              <a:rPr lang="ru-RU" sz="750" spc="-10" dirty="0">
                <a:latin typeface="Calibri"/>
                <a:cs typeface="Calibri"/>
              </a:rPr>
              <a:t>;</a:t>
            </a:r>
            <a:endParaRPr lang="ru-RU" sz="750" dirty="0">
              <a:latin typeface="Calibri"/>
              <a:cs typeface="Calibri"/>
            </a:endParaRPr>
          </a:p>
          <a:p>
            <a:pPr marL="241300" marR="215265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lang="ru-RU" sz="750" dirty="0">
                <a:latin typeface="Calibri"/>
                <a:cs typeface="Calibri"/>
              </a:rPr>
              <a:t>отсутствует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техническая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возможность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присоединения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новых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потребителей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к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газопроводам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(до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2026г. </a:t>
            </a:r>
            <a:r>
              <a:rPr lang="ru-RU" sz="750" dirty="0">
                <a:latin typeface="Calibri"/>
                <a:cs typeface="Calibri"/>
              </a:rPr>
              <a:t>планируется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строительство</a:t>
            </a:r>
            <a:r>
              <a:rPr lang="ru-RU" sz="750" spc="4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ГРС</a:t>
            </a:r>
            <a:r>
              <a:rPr lang="ru-RU" sz="750" spc="-10" dirty="0">
                <a:latin typeface="Calibri"/>
                <a:cs typeface="Calibri"/>
              </a:rPr>
              <a:t> Кыштым-</a:t>
            </a:r>
            <a:r>
              <a:rPr lang="ru-RU" sz="750" spc="-25" dirty="0">
                <a:latin typeface="Calibri"/>
                <a:cs typeface="Calibri"/>
              </a:rPr>
              <a:t>2);</a:t>
            </a:r>
            <a:endParaRPr lang="ru-RU" sz="750" dirty="0">
              <a:latin typeface="Calibri"/>
              <a:cs typeface="Calibri"/>
            </a:endParaRPr>
          </a:p>
          <a:p>
            <a:pPr marL="241300" marR="253365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lang="ru-RU" sz="750" dirty="0">
                <a:latin typeface="Calibri"/>
                <a:cs typeface="Calibri"/>
              </a:rPr>
              <a:t>предельные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нагрузки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на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транспортную</a:t>
            </a:r>
            <a:r>
              <a:rPr lang="ru-RU" sz="750" spc="-1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энергетическую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инфраструктуру,</a:t>
            </a:r>
            <a:r>
              <a:rPr lang="ru-RU" sz="750" spc="4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систему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водоснабжения</a:t>
            </a:r>
            <a:r>
              <a:rPr lang="ru-RU" sz="750" spc="10" dirty="0">
                <a:latin typeface="Calibri"/>
                <a:cs typeface="Calibri"/>
              </a:rPr>
              <a:t> </a:t>
            </a:r>
            <a:r>
              <a:rPr lang="ru-RU" sz="750" spc="-50" dirty="0">
                <a:latin typeface="Calibri"/>
                <a:cs typeface="Calibri"/>
              </a:rPr>
              <a:t>и</a:t>
            </a:r>
            <a:r>
              <a:rPr lang="ru-RU" sz="750" spc="50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водоотведения;</a:t>
            </a:r>
            <a:endParaRPr lang="ru-RU" sz="75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buAutoNum type="arabicPeriod" startAt="3"/>
              <a:tabLst>
                <a:tab pos="241300" algn="l"/>
              </a:tabLst>
            </a:pPr>
            <a:r>
              <a:rPr lang="ru-RU" sz="750" dirty="0">
                <a:latin typeface="Calibri"/>
                <a:cs typeface="Calibri"/>
              </a:rPr>
              <a:t>отсутствие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необходимого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количества муниципальных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земель</a:t>
            </a:r>
            <a:r>
              <a:rPr lang="ru-RU" sz="750" spc="-1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</a:t>
            </a:r>
            <a:r>
              <a:rPr lang="ru-RU" sz="750" spc="-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затруднительный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перевод </a:t>
            </a:r>
            <a:r>
              <a:rPr lang="ru-RU" sz="750" dirty="0">
                <a:latin typeface="Calibri"/>
                <a:cs typeface="Calibri"/>
              </a:rPr>
              <a:t>земель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лесного</a:t>
            </a:r>
            <a:r>
              <a:rPr lang="ru-RU" sz="750" spc="50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фонда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под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расширение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территории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застройки;</a:t>
            </a:r>
            <a:endParaRPr lang="ru-RU" sz="75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rabicPeriod" startAt="3"/>
              <a:tabLst>
                <a:tab pos="240665" algn="l"/>
              </a:tabLst>
            </a:pPr>
            <a:r>
              <a:rPr lang="ru-RU" sz="750" dirty="0">
                <a:latin typeface="Calibri"/>
                <a:cs typeface="Calibri"/>
              </a:rPr>
              <a:t>снижение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инвестиционной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активности</a:t>
            </a:r>
            <a:r>
              <a:rPr lang="ru-RU" sz="750" spc="10" dirty="0">
                <a:latin typeface="Calibri"/>
                <a:cs typeface="Calibri"/>
              </a:rPr>
              <a:t>;</a:t>
            </a:r>
          </a:p>
          <a:p>
            <a:pPr marL="240665" indent="-227965">
              <a:lnSpc>
                <a:spcPct val="100000"/>
              </a:lnSpc>
              <a:buAutoNum type="arabicPeriod" startAt="3"/>
              <a:tabLst>
                <a:tab pos="240665" algn="l"/>
              </a:tabLst>
            </a:pPr>
            <a:r>
              <a:rPr lang="ru-RU" sz="750" spc="-10" dirty="0">
                <a:latin typeface="Calibri"/>
                <a:cs typeface="Calibri"/>
              </a:rPr>
              <a:t>необходимы</a:t>
            </a:r>
            <a:r>
              <a:rPr lang="ru-RU" sz="750" spc="3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газификация,</a:t>
            </a:r>
            <a:r>
              <a:rPr lang="ru-RU" sz="750" spc="4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водоснабжение</a:t>
            </a:r>
            <a:r>
              <a:rPr lang="ru-RU" sz="750" spc="3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водоотведение</a:t>
            </a:r>
            <a:r>
              <a:rPr lang="ru-RU" sz="750" spc="6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объектов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туристской</a:t>
            </a:r>
            <a:r>
              <a:rPr lang="ru-RU" sz="750" spc="50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инфраструктуры;</a:t>
            </a:r>
            <a:endParaRPr lang="ru-RU" sz="750" dirty="0">
              <a:latin typeface="Calibri"/>
              <a:cs typeface="Calibri"/>
            </a:endParaRPr>
          </a:p>
          <a:p>
            <a:pPr marL="236854" indent="-224154">
              <a:lnSpc>
                <a:spcPct val="100000"/>
              </a:lnSpc>
              <a:buAutoNum type="arabicPeriod" startAt="9"/>
              <a:tabLst>
                <a:tab pos="236854" algn="l"/>
              </a:tabLst>
            </a:pPr>
            <a:r>
              <a:rPr lang="ru-RU" sz="750" dirty="0">
                <a:latin typeface="Calibri"/>
                <a:cs typeface="Calibri"/>
              </a:rPr>
              <a:t>моральное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</a:t>
            </a:r>
            <a:r>
              <a:rPr lang="ru-RU" sz="750" spc="-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физическое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старение</a:t>
            </a:r>
            <a:r>
              <a:rPr lang="ru-RU" sz="750" spc="-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оборудования </a:t>
            </a:r>
            <a:r>
              <a:rPr lang="ru-RU" sz="750" dirty="0">
                <a:latin typeface="Calibri"/>
                <a:cs typeface="Calibri"/>
              </a:rPr>
              <a:t>предприятий</a:t>
            </a:r>
            <a:r>
              <a:rPr lang="ru-RU" sz="750" spc="-10" dirty="0">
                <a:latin typeface="Calibri"/>
                <a:cs typeface="Calibri"/>
              </a:rPr>
              <a:t> округа;</a:t>
            </a:r>
            <a:endParaRPr lang="ru-RU" sz="750" dirty="0">
              <a:latin typeface="Calibri"/>
              <a:cs typeface="Calibri"/>
            </a:endParaRPr>
          </a:p>
          <a:p>
            <a:pPr marL="236854" marR="596900" indent="-224154">
              <a:lnSpc>
                <a:spcPct val="100000"/>
              </a:lnSpc>
              <a:buAutoNum type="arabicPeriod" startAt="9"/>
              <a:tabLst>
                <a:tab pos="241300" algn="l"/>
              </a:tabLst>
            </a:pPr>
            <a:r>
              <a:rPr lang="ru-RU" sz="750" spc="-10" dirty="0">
                <a:latin typeface="Calibri"/>
                <a:cs typeface="Calibri"/>
              </a:rPr>
              <a:t>недостаточное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количество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или</a:t>
            </a:r>
            <a:r>
              <a:rPr lang="ru-RU" sz="750" spc="2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отсутствие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специалистов</a:t>
            </a:r>
            <a:r>
              <a:rPr lang="ru-RU" sz="750" spc="3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рабочих с</a:t>
            </a:r>
            <a:r>
              <a:rPr lang="ru-RU" sz="750" spc="-10" dirty="0">
                <a:latin typeface="Calibri"/>
                <a:cs typeface="Calibri"/>
              </a:rPr>
              <a:t>пециальностей</a:t>
            </a:r>
            <a:r>
              <a:rPr lang="ru-RU" sz="750" spc="2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требуемой квалификации;</a:t>
            </a:r>
            <a:r>
              <a:rPr lang="ru-RU" sz="750" spc="3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общий</a:t>
            </a:r>
            <a:r>
              <a:rPr lang="ru-RU" sz="750" spc="-5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острый</a:t>
            </a:r>
            <a:r>
              <a:rPr lang="ru-RU" sz="750" spc="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кадровый</a:t>
            </a:r>
            <a:r>
              <a:rPr lang="ru-RU" sz="750" spc="15" dirty="0">
                <a:latin typeface="Calibri"/>
                <a:cs typeface="Calibri"/>
              </a:rPr>
              <a:t> </a:t>
            </a:r>
            <a:r>
              <a:rPr lang="ru-RU" sz="750" spc="-10" dirty="0">
                <a:latin typeface="Calibri"/>
                <a:cs typeface="Calibri"/>
              </a:rPr>
              <a:t>голод;</a:t>
            </a:r>
            <a:endParaRPr lang="ru-RU" sz="750" dirty="0">
              <a:latin typeface="Calibri"/>
              <a:cs typeface="Calibri"/>
            </a:endParaRPr>
          </a:p>
          <a:p>
            <a:pPr marL="236854" marR="219075" indent="-224154">
              <a:lnSpc>
                <a:spcPct val="100000"/>
              </a:lnSpc>
              <a:buAutoNum type="arabicPeriod" startAt="9"/>
              <a:tabLst>
                <a:tab pos="241300" algn="l"/>
              </a:tabLst>
            </a:pPr>
            <a:r>
              <a:rPr lang="ru-RU" sz="750" spc="-10" dirty="0">
                <a:latin typeface="Calibri"/>
                <a:cs typeface="Calibri"/>
              </a:rPr>
              <a:t>дотационность</a:t>
            </a:r>
            <a:r>
              <a:rPr lang="ru-RU" sz="750" spc="40" dirty="0">
                <a:latin typeface="Calibri"/>
                <a:cs typeface="Calibri"/>
              </a:rPr>
              <a:t> </a:t>
            </a:r>
            <a:r>
              <a:rPr lang="ru-RU" sz="750" dirty="0">
                <a:latin typeface="Calibri"/>
                <a:cs typeface="Calibri"/>
              </a:rPr>
              <a:t>бюджета.</a:t>
            </a: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73881554-EA30-11B4-3EE4-1142A2CA16A2}"/>
              </a:ext>
            </a:extLst>
          </p:cNvPr>
          <p:cNvSpPr txBox="1"/>
          <p:nvPr/>
        </p:nvSpPr>
        <p:spPr>
          <a:xfrm>
            <a:off x="5054867" y="4883335"/>
            <a:ext cx="3928176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135" indent="-1784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91135" algn="l"/>
              </a:tabLst>
            </a:pPr>
            <a:r>
              <a:rPr sz="750" dirty="0">
                <a:latin typeface="Calibri"/>
                <a:cs typeface="Calibri"/>
              </a:rPr>
              <a:t>техническое</a:t>
            </a:r>
            <a:r>
              <a:rPr sz="750" spc="-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технологическое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отставание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значительной</a:t>
            </a:r>
            <a:r>
              <a:rPr sz="750" spc="-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части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предприятий</a:t>
            </a:r>
            <a:r>
              <a:rPr sz="750" spc="-1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округа;</a:t>
            </a:r>
            <a:endParaRPr sz="750" dirty="0">
              <a:latin typeface="Calibri"/>
              <a:cs typeface="Calibri"/>
            </a:endParaRPr>
          </a:p>
          <a:p>
            <a:pPr marL="190500" marR="5080" indent="-178435">
              <a:lnSpc>
                <a:spcPct val="100000"/>
              </a:lnSpc>
              <a:buAutoNum type="arabicPeriod"/>
              <a:tabLst>
                <a:tab pos="194945" algn="l"/>
              </a:tabLst>
            </a:pPr>
            <a:r>
              <a:rPr sz="750" dirty="0">
                <a:latin typeface="Calibri"/>
                <a:cs typeface="Calibri"/>
              </a:rPr>
              <a:t>техническая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нормативная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невозможность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размещения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новых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производств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территории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</a:t>
            </a:r>
            <a:r>
              <a:rPr sz="750" spc="2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расширения</a:t>
            </a:r>
            <a:r>
              <a:rPr sz="750" spc="500" dirty="0">
                <a:latin typeface="Calibri"/>
                <a:cs typeface="Calibri"/>
              </a:rPr>
              <a:t> 	</a:t>
            </a:r>
            <a:r>
              <a:rPr sz="750" spc="-10" dirty="0">
                <a:latin typeface="Calibri"/>
                <a:cs typeface="Calibri"/>
              </a:rPr>
              <a:t>действующих;</a:t>
            </a:r>
            <a:endParaRPr sz="750" dirty="0">
              <a:latin typeface="Calibri"/>
              <a:cs typeface="Calibri"/>
            </a:endParaRPr>
          </a:p>
          <a:p>
            <a:pPr marL="190500" marR="5080" indent="-178435">
              <a:lnSpc>
                <a:spcPct val="100000"/>
              </a:lnSpc>
              <a:buAutoNum type="arabicPeriod"/>
              <a:tabLst>
                <a:tab pos="194945" algn="l"/>
              </a:tabLst>
            </a:pPr>
            <a:r>
              <a:rPr sz="750" dirty="0" err="1">
                <a:latin typeface="Calibri"/>
                <a:cs typeface="Calibri"/>
              </a:rPr>
              <a:t>конкурентное</a:t>
            </a:r>
            <a:r>
              <a:rPr sz="750" spc="17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давление</a:t>
            </a:r>
            <a:r>
              <a:rPr sz="750" spc="17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крупных</a:t>
            </a:r>
            <a:r>
              <a:rPr sz="750" spc="16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соседних</a:t>
            </a:r>
            <a:r>
              <a:rPr sz="750" spc="175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предприятий</a:t>
            </a:r>
            <a:r>
              <a:rPr sz="750" spc="180" dirty="0">
                <a:latin typeface="Calibri"/>
                <a:cs typeface="Calibri"/>
              </a:rPr>
              <a:t> </a:t>
            </a:r>
            <a:r>
              <a:rPr sz="750" dirty="0" err="1">
                <a:latin typeface="Calibri"/>
                <a:cs typeface="Calibri"/>
              </a:rPr>
              <a:t>Челябинской</a:t>
            </a:r>
            <a:r>
              <a:rPr lang="ru-RU" sz="75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агломерации</a:t>
            </a:r>
            <a:r>
              <a:rPr sz="750" spc="-10" dirty="0">
                <a:latin typeface="Calibri"/>
                <a:cs typeface="Calibri"/>
              </a:rPr>
              <a:t>/</a:t>
            </a:r>
            <a:r>
              <a:rPr sz="750" spc="-10" dirty="0" err="1">
                <a:latin typeface="Calibri"/>
                <a:cs typeface="Calibri"/>
              </a:rPr>
              <a:t>недобросовестная</a:t>
            </a:r>
            <a:r>
              <a:rPr sz="750" spc="500" dirty="0">
                <a:latin typeface="Calibri"/>
                <a:cs typeface="Calibri"/>
              </a:rPr>
              <a:t> </a:t>
            </a:r>
            <a:r>
              <a:rPr sz="750" spc="-10" dirty="0" err="1">
                <a:latin typeface="Calibri"/>
                <a:cs typeface="Calibri"/>
              </a:rPr>
              <a:t>конкуренция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на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рынке;</a:t>
            </a:r>
            <a:endParaRPr sz="750" dirty="0">
              <a:latin typeface="Calibri"/>
              <a:cs typeface="Calibri"/>
            </a:endParaRPr>
          </a:p>
          <a:p>
            <a:pPr marL="191135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750" dirty="0">
                <a:latin typeface="Calibri"/>
                <a:cs typeface="Calibri"/>
              </a:rPr>
              <a:t>нехватка</a:t>
            </a:r>
            <a:r>
              <a:rPr sz="750" spc="3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специалистов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(управленческие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кадры/рабочие</a:t>
            </a:r>
            <a:r>
              <a:rPr sz="750" spc="4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специальности);</a:t>
            </a:r>
            <a:endParaRPr sz="750" dirty="0">
              <a:latin typeface="Calibri"/>
              <a:cs typeface="Calibri"/>
            </a:endParaRPr>
          </a:p>
          <a:p>
            <a:pPr marL="191135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750" dirty="0">
                <a:latin typeface="Calibri"/>
                <a:cs typeface="Calibri"/>
              </a:rPr>
              <a:t>повышение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энергетических</a:t>
            </a:r>
            <a:r>
              <a:rPr sz="750" spc="1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и транспортных</a:t>
            </a:r>
            <a:r>
              <a:rPr sz="750" spc="-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тарифов;</a:t>
            </a:r>
            <a:endParaRPr sz="750" dirty="0">
              <a:latin typeface="Calibri"/>
              <a:cs typeface="Calibri"/>
            </a:endParaRPr>
          </a:p>
          <a:p>
            <a:pPr marL="191135" indent="-178435">
              <a:lnSpc>
                <a:spcPct val="100000"/>
              </a:lnSpc>
              <a:buAutoNum type="arabicPeriod"/>
              <a:tabLst>
                <a:tab pos="191135" algn="l"/>
              </a:tabLst>
            </a:pPr>
            <a:r>
              <a:rPr sz="750" dirty="0">
                <a:latin typeface="Calibri"/>
                <a:cs typeface="Calibri"/>
              </a:rPr>
              <a:t>снижение</a:t>
            </a:r>
            <a:r>
              <a:rPr sz="750" spc="1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инвестиционной</a:t>
            </a:r>
            <a:r>
              <a:rPr sz="750" spc="5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активности;</a:t>
            </a:r>
            <a:endParaRPr sz="750" dirty="0">
              <a:latin typeface="Calibri"/>
              <a:cs typeface="Calibri"/>
            </a:endParaRPr>
          </a:p>
          <a:p>
            <a:pPr marL="190500" indent="-177800">
              <a:lnSpc>
                <a:spcPct val="100000"/>
              </a:lnSpc>
              <a:buAutoNum type="arabicPeriod"/>
              <a:tabLst>
                <a:tab pos="190500" algn="l"/>
              </a:tabLst>
            </a:pPr>
            <a:r>
              <a:rPr sz="750" dirty="0">
                <a:latin typeface="Calibri"/>
                <a:cs typeface="Calibri"/>
              </a:rPr>
              <a:t>старение</a:t>
            </a:r>
            <a:r>
              <a:rPr sz="750" spc="-10" dirty="0">
                <a:latin typeface="Calibri"/>
                <a:cs typeface="Calibri"/>
              </a:rPr>
              <a:t> экономически </a:t>
            </a:r>
            <a:r>
              <a:rPr sz="750" dirty="0">
                <a:latin typeface="Calibri"/>
                <a:cs typeface="Calibri"/>
              </a:rPr>
              <a:t>активного</a:t>
            </a:r>
            <a:r>
              <a:rPr sz="750" spc="-10" dirty="0">
                <a:latin typeface="Calibri"/>
                <a:cs typeface="Calibri"/>
              </a:rPr>
              <a:t> населения;</a:t>
            </a:r>
            <a:endParaRPr sz="750" dirty="0">
              <a:latin typeface="Calibri"/>
              <a:cs typeface="Calibri"/>
            </a:endParaRPr>
          </a:p>
          <a:p>
            <a:pPr marL="191135" indent="-1784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91135" algn="l"/>
              </a:tabLst>
            </a:pPr>
            <a:r>
              <a:rPr sz="750" spc="-10" dirty="0">
                <a:latin typeface="Calibri"/>
                <a:cs typeface="Calibri"/>
              </a:rPr>
              <a:t>возрастающая</a:t>
            </a:r>
            <a:r>
              <a:rPr sz="750" spc="4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конкуренция</a:t>
            </a:r>
            <a:r>
              <a:rPr sz="750" spc="3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в</a:t>
            </a:r>
            <a:r>
              <a:rPr sz="750" spc="25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туристической</a:t>
            </a:r>
            <a:r>
              <a:rPr sz="750" spc="8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отрасли/недостаточное</a:t>
            </a:r>
            <a:r>
              <a:rPr sz="750" spc="60" dirty="0">
                <a:latin typeface="Calibri"/>
                <a:cs typeface="Calibri"/>
              </a:rPr>
              <a:t> </a:t>
            </a:r>
            <a:r>
              <a:rPr sz="750" dirty="0">
                <a:latin typeface="Calibri"/>
                <a:cs typeface="Calibri"/>
              </a:rPr>
              <a:t>развитие</a:t>
            </a:r>
            <a:r>
              <a:rPr sz="750" spc="50" dirty="0">
                <a:latin typeface="Calibri"/>
                <a:cs typeface="Calibri"/>
              </a:rPr>
              <a:t> </a:t>
            </a:r>
            <a:r>
              <a:rPr sz="750" spc="-10" dirty="0">
                <a:latin typeface="Calibri"/>
                <a:cs typeface="Calibri"/>
              </a:rPr>
              <a:t>инфраструктуры.</a:t>
            </a:r>
            <a:endParaRPr sz="750" dirty="0">
              <a:latin typeface="Calibri"/>
              <a:cs typeface="Calibri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074A6546-2062-9159-D778-BDFE9A854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36" y="1324468"/>
            <a:ext cx="8667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Сильные стороны                                  Слабые стороны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9C707737-A5F6-A7DF-4A80-555A54B48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07" y="4505026"/>
            <a:ext cx="86676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Возможности                                                   Угрозы</a:t>
            </a:r>
          </a:p>
        </p:txBody>
      </p:sp>
    </p:spTree>
    <p:extLst>
      <p:ext uri="{BB962C8B-B14F-4D97-AF65-F5344CB8AC3E}">
        <p14:creationId xmlns:p14="http://schemas.microsoft.com/office/powerpoint/2010/main" val="1123515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213251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454789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14775" y="109876"/>
            <a:ext cx="4978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РЕАЛИЗОВАННЫЕ И РЕАЛИЗУЕМЫЕ ИНВЕСТИЦИОННЫЕ ПРОЕКТЫ В ПРОМЫШЛЕННОСТИ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1A63324A-31B7-40DA-AF08-31EA564F7F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34256"/>
              </p:ext>
            </p:extLst>
          </p:nvPr>
        </p:nvGraphicFramePr>
        <p:xfrm>
          <a:off x="3352800" y="4183399"/>
          <a:ext cx="5540375" cy="2001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2" descr="C:\Users\User\Desktop\IMG_8863.jpg">
            <a:extLst>
              <a:ext uri="{FF2B5EF4-FFF2-40B4-BE49-F238E27FC236}">
                <a16:creationId xmlns:a16="http://schemas.microsoft.com/office/drawing/2014/main" id="{6A3ED7E6-7056-4669-B2FC-49966EF0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825" y="1964236"/>
            <a:ext cx="3101461" cy="1826785"/>
          </a:xfrm>
          <a:prstGeom prst="rect">
            <a:avLst/>
          </a:prstGeom>
          <a:noFill/>
        </p:spPr>
      </p:pic>
      <p:pic>
        <p:nvPicPr>
          <p:cNvPr id="10" name="Picture 4" descr="На изображении может находиться: один или несколько человек и на улице">
            <a:extLst>
              <a:ext uri="{FF2B5EF4-FFF2-40B4-BE49-F238E27FC236}">
                <a16:creationId xmlns:a16="http://schemas.microsoft.com/office/drawing/2014/main" id="{86B4404A-3E4B-4D95-AB16-B1172646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26" y="3980371"/>
            <a:ext cx="3101461" cy="182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99ECC8-71B8-463E-B1E4-7710CA7193FF}"/>
              </a:ext>
            </a:extLst>
          </p:cNvPr>
          <p:cNvSpPr txBox="1"/>
          <p:nvPr/>
        </p:nvSpPr>
        <p:spPr>
          <a:xfrm>
            <a:off x="3531113" y="1525815"/>
            <a:ext cx="5398061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Строительство нового цеха электролиза медной фольги (АО «КМЭЗ») (2018-2020гг.)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Техническое перевооружение цеха электролиза меди (производительность 230 тыс.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катодов) (АО «КМЭЗ») - 1 этап (2019-2022гг.)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Техническое перевооружение цеха электролиза меди (производительность 230 тыс.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катодов) (АО «КМЭЗ») - 2 этап (2021-2024гг.)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Строительство завода стальной футеровки ООО 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СтилАрмор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» (2019-2025гг.)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Строительство газопровода ГРС-Кыштым-2 ООО «Капитал Сити» (2020-2026гг.)</a:t>
            </a:r>
          </a:p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ИНВЕСТИЦИИ В ОСНОВНОЙ КАПИТАЛ</a:t>
            </a:r>
          </a:p>
        </p:txBody>
      </p:sp>
    </p:spTree>
    <p:extLst>
      <p:ext uri="{BB962C8B-B14F-4D97-AF65-F5344CB8AC3E}">
        <p14:creationId xmlns:p14="http://schemas.microsoft.com/office/powerpoint/2010/main" val="2895375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8829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73502" y="525603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ИНВЕСТИЦИОННЫЕ ПРОЕКТЫ В СОЦИАЛЬНОЙ СФЕРЕ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13631"/>
              </p:ext>
            </p:extLst>
          </p:nvPr>
        </p:nvGraphicFramePr>
        <p:xfrm>
          <a:off x="411284" y="1758176"/>
          <a:ext cx="8440618" cy="4897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8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25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Кыштымский городской округ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Реализованные проекты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крытого катка на 270 зрительских мест</a:t>
                      </a:r>
                    </a:p>
                    <a:p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Строительство физкультурно-оздоровительного комплекса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99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Реализуемые проекты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Реконструкция усадьбы «Белый Дом»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Развитие пешеходного туристического маршрута «Прошлое в настоящем и будущем»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73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Планируемые к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 2-х детских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 садов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на 120-160 мест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пансионата для престарелых граждан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Реконструкция</a:t>
                      </a: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базы отдыха «Жемчужный берег»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 детского оздоровительного лагеря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Создание сети природных туристических комплексов  ст. Рипус, п. Канифольный.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218946"/>
                  </a:ext>
                </a:extLst>
              </a:tr>
              <a:tr h="50843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ООО «Гравика»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Развитие спортивно-туристического центра «Провинция»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7494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ООО «ГЛК «Егоза»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600" b="1" baseline="0" dirty="0">
                          <a:latin typeface="Times New Roman" pitchFamily="18" charset="0"/>
                          <a:cs typeface="Times New Roman" pitchFamily="18" charset="0"/>
                        </a:rPr>
                        <a:t>Развитие горнолыжного центра «Егоза»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14775" y="417653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ИНВЕСТИЦИОННАЯ ИНФРАСТРУКТУРА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B9C98C-4A7D-CBF6-1430-44EBC6CCA1BB}"/>
              </a:ext>
            </a:extLst>
          </p:cNvPr>
          <p:cNvSpPr txBox="1"/>
          <p:nvPr/>
        </p:nvSpPr>
        <p:spPr>
          <a:xfrm>
            <a:off x="381073" y="1736922"/>
            <a:ext cx="8403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</a:rPr>
              <a:t>МЕРЫ ПОДДЕРЖКИ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E52EAD-7B35-77C0-2396-442E256C748A}"/>
              </a:ext>
            </a:extLst>
          </p:cNvPr>
          <p:cNvSpPr/>
          <p:nvPr/>
        </p:nvSpPr>
        <p:spPr>
          <a:xfrm>
            <a:off x="381073" y="2217817"/>
            <a:ext cx="2537956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НАЛОГОВЫЕ ЛЬГОТЫ: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dirty="0">
                <a:latin typeface="Arial" panose="020B0604020202020204" pitchFamily="34" charset="0"/>
              </a:rPr>
              <a:t>НАЛОГ НА ПРИБЫЛЬ – СНИЖЕНИЕ ДО 13,5%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dirty="0">
                <a:latin typeface="Arial" panose="020B0604020202020204" pitchFamily="34" charset="0"/>
              </a:rPr>
              <a:t>НАЛОГ НА ИМУЩЕСТВО – 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61608C-5C7E-C97F-19CC-46AFF6BD75CF}"/>
              </a:ext>
            </a:extLst>
          </p:cNvPr>
          <p:cNvSpPr/>
          <p:nvPr/>
        </p:nvSpPr>
        <p:spPr>
          <a:xfrm>
            <a:off x="3303022" y="2211316"/>
            <a:ext cx="2537956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ПРЕДОСТАВЛЕНИЕ ЗЕМЕЛЬНЫХ УЧАСТКОВ В АРЕНДУ БЕЗ ПРОВЕДЕНИЯ ТОРГОВ ДЛЯ ОБЪЕКТОВ СОЦИАЛЬНО-КУЛЬТУРНОГО И КОММУНАЛЬНО-БЫТОВОГО НАЗНАЧЕНИЯ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2C2E3D9-9118-8DE7-068C-2493A2534473}"/>
              </a:ext>
            </a:extLst>
          </p:cNvPr>
          <p:cNvSpPr/>
          <p:nvPr/>
        </p:nvSpPr>
        <p:spPr>
          <a:xfrm>
            <a:off x="6246975" y="2222613"/>
            <a:ext cx="2537956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ЧАСТИЧНОЕ ВОЗМЕЩЕНИЕ ЗАТРАТ НА СТРОИТЕЛЬСТВО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FAE62F-3BA9-C5A7-2EAC-B4F4D8333581}"/>
              </a:ext>
            </a:extLst>
          </p:cNvPr>
          <p:cNvSpPr/>
          <p:nvPr/>
        </p:nvSpPr>
        <p:spPr>
          <a:xfrm>
            <a:off x="381073" y="4174015"/>
            <a:ext cx="2537956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МУНИЦИПАЛЬНАЯ ПРОГРАММА «РАЗВИТИЕ И ПОДДЕРЖКА МАЛОГО И СРЕДНЕГО ПРЕДПРИНИМАТЕЛЬСТВА КЫШТЫМСКОГО ГОРОДСКОГО ОКРУГА»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0944EAA-AE64-3458-672A-F0CF57AED5E6}"/>
              </a:ext>
            </a:extLst>
          </p:cNvPr>
          <p:cNvSpPr/>
          <p:nvPr/>
        </p:nvSpPr>
        <p:spPr>
          <a:xfrm>
            <a:off x="3316194" y="4174015"/>
            <a:ext cx="2537956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ПОДПРОГРАММА «РЕКОНСТРУКЦИЯ И МОДЕРНИЗАЦИЯ ОБЪЕКТОВ КОММУНАЛЬНОЙ ИНФРАСТРУКТУРЫ КЫШТЫМСКОГО ГОРОДСКОГО ОКРУГА»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FA0E22F-535E-902C-A303-A85999B45250}"/>
              </a:ext>
            </a:extLst>
          </p:cNvPr>
          <p:cNvSpPr/>
          <p:nvPr/>
        </p:nvSpPr>
        <p:spPr>
          <a:xfrm>
            <a:off x="6246975" y="4144133"/>
            <a:ext cx="2537956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dirty="0">
                <a:latin typeface="Arial" panose="020B0604020202020204" pitchFamily="34" charset="0"/>
              </a:rPr>
              <a:t>ПРАКТИКА ПОДДЕРЖКИ ИНВЕСТОРОВ «ЗЕЛЕНЫЙ СВЕТ – МАЛОМУ БИЗНЕСУ!»</a:t>
            </a:r>
            <a:endParaRPr lang="ru-RU" altLang="ru-RU" sz="800" b="1" dirty="0">
              <a:latin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E1BC5BBF-4871-6BC4-B59F-DEA7450D3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5" y="2285837"/>
            <a:ext cx="367865" cy="36786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1C0AF8A3-3F5D-1BEC-A4E1-D2D87E3A7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301" y="2294089"/>
            <a:ext cx="308915" cy="30891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24039568-BECC-2F85-FF0F-D89E2CE3A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15" y="2327430"/>
            <a:ext cx="284677" cy="28467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C01AF1B-20DC-9D22-4786-96A39D37E8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05" y="4268596"/>
            <a:ext cx="349995" cy="349995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1E86ED7-DB7B-818E-0BDF-490F715133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194" y="4301804"/>
            <a:ext cx="340022" cy="34002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ерный,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1EEE5C7-3770-4C38-0B17-67B176181F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948" y="4285468"/>
            <a:ext cx="334044" cy="3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3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73502" y="768320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«Зеленый свет малому бизнесу!!!»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A158ADE-4A1E-406C-B0E8-4A5AF16DF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70980"/>
              </p:ext>
            </p:extLst>
          </p:nvPr>
        </p:nvGraphicFramePr>
        <p:xfrm>
          <a:off x="170331" y="1685365"/>
          <a:ext cx="8722844" cy="4518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муниципальных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Срок оказания услуг для документов помеченных зеленой полосой 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(рабочих дней)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Срок оказания услуг для документов помеченных красной полосой 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(рабочих дней)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Предоставление решения о согласовании архитектурно-градостроительного облика объекта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Подготовка и выдача градостроительного плана земельного участка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>
                          <a:effectLst/>
                          <a:latin typeface="Times New Roman"/>
                          <a:ea typeface="Times New Roman"/>
                        </a:rPr>
                        <a:t>Выдача разрешения на строительство, реконструкцию объекта капитального строительства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0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Выдача ордеров на производство земельных работ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Выдача разрешения на ввод в эксплуатацию объекта капитального строительства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3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Согласование схемы движения транспорта на период поведения земляных работ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Выдача разрешения на осуществление сноса зеленых насаждений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97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Предоставление разрешения на осуществление условно разрешенного вида использования земельного участка или объекта капитального строительства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45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 договоров аренды земельных участков на новый срок, соглашений о внесении изменений и дополнений в заключенные договоры аренды земельных участков, находящихся в муниципальной собственности или государственная собственность на которые не разграничена, без проведения торгов.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2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Предварительное согласование местоположения границ земельного участка для продажи земельного участка на аукционе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Утверждение схемы расположения  земельного участка на кадастровом плане территории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25" marR="2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25" marR="2852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25" marR="285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555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13913C4-C122-496E-BD3C-12C113A37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65" y="2660972"/>
            <a:ext cx="2406610" cy="1554492"/>
          </a:xfrm>
          <a:prstGeom prst="rect">
            <a:avLst/>
          </a:prstGeom>
        </p:spPr>
      </p:pic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12464" cy="1749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14775" y="446428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ПРИОРИТЕТНЫЕ НАПРАВЛЕНИЯ ИНВЕСТИРОВАНИЯ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5A158ADE-4A1E-406C-B0E8-4A5AF16DF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76900"/>
              </p:ext>
            </p:extLst>
          </p:nvPr>
        </p:nvGraphicFramePr>
        <p:xfrm>
          <a:off x="170330" y="1677375"/>
          <a:ext cx="3845857" cy="462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6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Проектирование и строительство новых городских очистных сооружений канализации мощностью 15000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куб.м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./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сут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Строительство водозаборной станции и станции КНС в п. </a:t>
                      </a:r>
                      <a:r>
                        <a:rPr lang="ru-RU" sz="1000" b="1" dirty="0" err="1">
                          <a:effectLst/>
                          <a:latin typeface="Times New Roman"/>
                          <a:ea typeface="Times New Roman"/>
                        </a:rPr>
                        <a:t>Тайгинка</a:t>
                      </a: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0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Модернизация инженерной инфраструктуры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Концессионные соглашения в отношении объектов тепло-, водоснабжения, водоотведения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7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Реализация проекта «Прошлое в настоящем и будущем»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6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Реконструкция объекта культурного наследия федерального значения «Белый Дом»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  <a:defRPr/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5545933"/>
                  </a:ext>
                </a:extLst>
              </a:tr>
              <a:tr h="434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Ремонт здания «прогимназия» – объекта культурного наследия областного значения 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7784361"/>
                  </a:ext>
                </a:extLst>
              </a:tr>
              <a:tr h="3579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Строительство спортивно – туристического центра «Провинция»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4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</a:rPr>
                        <a:t>Развитие горно-лыжного комплекса «Егоза»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лыжероллерной трассы СТЦ</a:t>
                      </a:r>
                      <a:r>
                        <a:rPr lang="ru-RU" sz="1000" b="1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«Провинция» и в районе Ближней Дачи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Строительство </a:t>
                      </a:r>
                      <a:r>
                        <a:rPr lang="ru-RU" sz="1000" b="1" baseline="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пансионата для престарелых граждан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8525" marR="285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B334EA-B344-48E3-B181-1E160AA8C7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55" y="2052245"/>
            <a:ext cx="2271746" cy="1554492"/>
          </a:xfrm>
          <a:prstGeom prst="rect">
            <a:avLst/>
          </a:prstGeom>
        </p:spPr>
      </p:pic>
      <p:pic>
        <p:nvPicPr>
          <p:cNvPr id="14" name="Рисунок 13" descr="В Кыштыме городской музей впервые проведёт выставку в бывшей ...">
            <a:extLst>
              <a:ext uri="{FF2B5EF4-FFF2-40B4-BE49-F238E27FC236}">
                <a16:creationId xmlns:a16="http://schemas.microsoft.com/office/drawing/2014/main" id="{6BAF096F-5AEE-4F6F-8682-92A15E18556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955" y="3990283"/>
            <a:ext cx="2279210" cy="1703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28BF114-EB12-402A-A194-54B078D4CF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04" y="4618489"/>
            <a:ext cx="2364694" cy="15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3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14775" y="446428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СВОБОДНЫЕ ИНВЕСТИЦИОННЫЕ ПЛОЩАДКИ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15760EA-534C-ACB6-A656-8023AFA8C8E7}"/>
              </a:ext>
            </a:extLst>
          </p:cNvPr>
          <p:cNvSpPr/>
          <p:nvPr/>
        </p:nvSpPr>
        <p:spPr bwMode="auto">
          <a:xfrm>
            <a:off x="933449" y="1936750"/>
            <a:ext cx="4270939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86DCCC-C38A-CF4C-863A-047BEB58081E}"/>
              </a:ext>
            </a:extLst>
          </p:cNvPr>
          <p:cNvSpPr/>
          <p:nvPr/>
        </p:nvSpPr>
        <p:spPr bwMode="auto">
          <a:xfrm>
            <a:off x="717847" y="1936750"/>
            <a:ext cx="5212934" cy="914400"/>
          </a:xfrm>
          <a:prstGeom prst="roundRect">
            <a:avLst>
              <a:gd name="adj" fmla="val 29751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1B8604E-ECD1-0957-7FF6-8526A66D5A67}"/>
              </a:ext>
            </a:extLst>
          </p:cNvPr>
          <p:cNvSpPr/>
          <p:nvPr/>
        </p:nvSpPr>
        <p:spPr bwMode="auto">
          <a:xfrm>
            <a:off x="933448" y="2074861"/>
            <a:ext cx="3715463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CF44187-5A73-BAEB-2124-BF52BE32903E}"/>
              </a:ext>
            </a:extLst>
          </p:cNvPr>
          <p:cNvSpPr/>
          <p:nvPr/>
        </p:nvSpPr>
        <p:spPr bwMode="auto">
          <a:xfrm>
            <a:off x="427288" y="1936750"/>
            <a:ext cx="5041899" cy="81724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10 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                                             8 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Greenfield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                                       </a:t>
            </a:r>
            <a:endParaRPr kumimoji="0" lang="en-US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и</a:t>
            </a: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нвестиционных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площадок</a:t>
            </a:r>
            <a:r>
              <a:rPr lang="en-US" dirty="0"/>
              <a:t>                                 2 Brownfield</a:t>
            </a: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C4E61D6-D540-8487-A5F5-22BD5373BF79}"/>
              </a:ext>
            </a:extLst>
          </p:cNvPr>
          <p:cNvSpPr/>
          <p:nvPr/>
        </p:nvSpPr>
        <p:spPr bwMode="auto">
          <a:xfrm>
            <a:off x="427288" y="3036889"/>
            <a:ext cx="5041899" cy="2247424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Тарифы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      </a:t>
            </a:r>
            <a:r>
              <a:rPr lang="ru-RU" sz="1000" dirty="0"/>
              <a:t>34,07  руб.                                                             6618 руб.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/>
              <a:t>        холодная вода (м3)                                             природный газ (1000м3)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/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/>
              <a:t>        53,13 руб.                                                               10,2 руб.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/>
              <a:t>        водоотведение (м3)                                            электроэнергия (кВт ч.)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/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/>
              <a:t>       3708,66 руб.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dirty="0"/>
              <a:t>       отопление (за ед. энергии)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     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32FB14E-DF4D-2D2D-A322-BE45E6A174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98" y="3461039"/>
            <a:ext cx="279697" cy="279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B863CC-76F5-05B5-3DA9-BEB2DA0C6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68" y="3860579"/>
            <a:ext cx="396556" cy="3965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CA293F9-19E3-4E2E-59E5-0384D90D3A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2800" y="3446461"/>
            <a:ext cx="279697" cy="27969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1E9783D-01E3-B0A1-FFC1-79C34C035B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013" y="3924235"/>
            <a:ext cx="277811" cy="2778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4A7FC36-8BAB-D238-4A6E-8D19511462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139" y="4341751"/>
            <a:ext cx="396556" cy="39655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9DEB195-B763-1856-7119-4F690DD87F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46" y="1936749"/>
            <a:ext cx="2978896" cy="1557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Изображение выглядит как на открытом воздухе, небо, облако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A3D2A504-F2F5-A6AE-14CA-928F315152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982" y="3669912"/>
            <a:ext cx="2977660" cy="1673445"/>
          </a:xfrm>
          <a:prstGeom prst="rect">
            <a:avLst/>
          </a:prstGeom>
        </p:spPr>
      </p:pic>
      <p:sp>
        <p:nvSpPr>
          <p:cNvPr id="28" name="Rectangle 6">
            <a:extLst>
              <a:ext uri="{FF2B5EF4-FFF2-40B4-BE49-F238E27FC236}">
                <a16:creationId xmlns:a16="http://schemas.microsoft.com/office/drawing/2014/main" id="{E6E14A5D-CBA9-B8B5-247D-687016A4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241" y="5478728"/>
            <a:ext cx="497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latin typeface="Times New Roman" pitchFamily="18" charset="0"/>
              </a:rPr>
              <a:t>Ознакомиться с подробной информацией о площадках, точках подключения, ресурсных мощностях, транспортной и инженерной инфраструктуре можно на сайте Администрации Кыштымского городского округа (</a:t>
            </a:r>
            <a:r>
              <a:rPr lang="en-US" sz="800" dirty="0">
                <a:latin typeface="Times New Roman" pitchFamily="18" charset="0"/>
              </a:rPr>
              <a:t>https://www.adminkgo.ru/kyshtym/Polnomo4ya/buisness/obekt.php</a:t>
            </a:r>
            <a:r>
              <a:rPr lang="ru-RU" sz="800" dirty="0"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030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35"/>
          <p:cNvSpPr>
            <a:spLocks noChangeArrowheads="1"/>
          </p:cNvSpPr>
          <p:nvPr/>
        </p:nvSpPr>
        <p:spPr bwMode="auto">
          <a:xfrm>
            <a:off x="3873502" y="688033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КОНКУРЕНТНЫЕ ПРЕИМУЩЕСТВА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D158B61-A179-7F35-80BF-B419C0ED7665}"/>
              </a:ext>
            </a:extLst>
          </p:cNvPr>
          <p:cNvSpPr/>
          <p:nvPr/>
        </p:nvSpPr>
        <p:spPr>
          <a:xfrm>
            <a:off x="307794" y="1986869"/>
            <a:ext cx="2537956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РАЗВИТЫЙ СЕКТОР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ОБРАБАТЫВАЮЩЕЙ</a:t>
            </a:r>
          </a:p>
          <a:p>
            <a:pPr algn="ctr" eaLnBrk="1" hangingPunct="1">
              <a:lnSpc>
                <a:spcPts val="1050"/>
              </a:lnSpc>
              <a:spcAft>
                <a:spcPts val="625"/>
              </a:spcAft>
            </a:pPr>
            <a:r>
              <a:rPr lang="ru-RU" altLang="ru-RU" sz="800" b="1" dirty="0">
                <a:latin typeface="Arial" panose="020B0604020202020204" pitchFamily="34" charset="0"/>
              </a:rPr>
              <a:t>ПРОМЫШЛЕННОСТИ</a:t>
            </a:r>
          </a:p>
          <a:p>
            <a:pPr algn="ctr" eaLnBrk="1" hangingPunct="1">
              <a:lnSpc>
                <a:spcPts val="1075"/>
              </a:lnSpc>
            </a:pPr>
            <a:r>
              <a:rPr lang="ru-RU" altLang="ru-RU" sz="900" dirty="0">
                <a:latin typeface="Arial" panose="020B0604020202020204" pitchFamily="34" charset="0"/>
              </a:rPr>
              <a:t>72,82% в общем объеме отгруженной продукции в 2024 г.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46CF582F-C3B0-AFC9-DCC2-4B0EE49996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51A39E-9CC3-46B6-BE5C-78B35B5F3491}"/>
              </a:ext>
            </a:extLst>
          </p:cNvPr>
          <p:cNvSpPr/>
          <p:nvPr/>
        </p:nvSpPr>
        <p:spPr>
          <a:xfrm>
            <a:off x="3146094" y="1986869"/>
            <a:ext cx="2622317" cy="1594531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ТРАНСПОРТНАЯ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ДОСТУПНОСТЬ ОКРУГА</a:t>
            </a: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75"/>
              </a:lnSpc>
            </a:pPr>
            <a:endParaRPr lang="ru-RU" altLang="ru-RU" sz="9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75"/>
              </a:lnSpc>
            </a:pPr>
            <a:r>
              <a:rPr lang="ru-RU" altLang="ru-RU" sz="900" dirty="0">
                <a:latin typeface="Arial" panose="020B0604020202020204" pitchFamily="34" charset="0"/>
              </a:rPr>
              <a:t>Ж/д и автомобильный транспорт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0CD8D6-C001-7600-03BE-529B79AC7899}"/>
              </a:ext>
            </a:extLst>
          </p:cNvPr>
          <p:cNvSpPr/>
          <p:nvPr/>
        </p:nvSpPr>
        <p:spPr>
          <a:xfrm>
            <a:off x="6113963" y="1966913"/>
            <a:ext cx="2537956" cy="1614486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БЛИЗОСТЬ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К АДМИНИСТРАТИВНОМУ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ЦЕНТРУ</a:t>
            </a: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75"/>
              </a:lnSpc>
            </a:pPr>
            <a:endParaRPr lang="ru-RU" altLang="ru-RU" sz="900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75"/>
              </a:lnSpc>
            </a:pPr>
            <a:r>
              <a:rPr lang="ru-RU" altLang="ru-RU" sz="900" dirty="0">
                <a:latin typeface="Arial" panose="020B0604020202020204" pitchFamily="34" charset="0"/>
              </a:rPr>
              <a:t>90 км Челябинск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1906DC6-D220-6456-48A3-28F4173EBE1B}"/>
              </a:ext>
            </a:extLst>
          </p:cNvPr>
          <p:cNvSpPr/>
          <p:nvPr/>
        </p:nvSpPr>
        <p:spPr>
          <a:xfrm>
            <a:off x="307795" y="4027890"/>
            <a:ext cx="2537956" cy="1509785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БОГАТОЕ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ИСТОРИКО – КУЛЬТУРНОЕ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НАСЛЕДИЕ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3193E91-01D8-D8C3-684F-BDA0B01F02DB}"/>
              </a:ext>
            </a:extLst>
          </p:cNvPr>
          <p:cNvSpPr/>
          <p:nvPr/>
        </p:nvSpPr>
        <p:spPr>
          <a:xfrm>
            <a:off x="3188274" y="4020741"/>
            <a:ext cx="2537956" cy="1509785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ИНФОРМАЦИОННАЯ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ДОСТУПНОСТЬ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31715FD-CCC2-CCF1-8F90-C0A133CD09A5}"/>
              </a:ext>
            </a:extLst>
          </p:cNvPr>
          <p:cNvSpPr/>
          <p:nvPr/>
        </p:nvSpPr>
        <p:spPr>
          <a:xfrm>
            <a:off x="6113963" y="4020740"/>
            <a:ext cx="2537956" cy="1495822"/>
          </a:xfrm>
          <a:prstGeom prst="rect">
            <a:avLst/>
          </a:prstGeom>
          <a:solidFill>
            <a:srgbClr val="00B0F0"/>
          </a:solidFill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Aft>
                <a:spcPts val="625"/>
              </a:spcAft>
            </a:pPr>
            <a:endParaRPr lang="en-US" altLang="ru-RU" sz="8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endParaRPr lang="ru-RU" altLang="ru-RU" sz="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СТАТУС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ОПОРНОГО НАСЕЛЕННОГО </a:t>
            </a:r>
          </a:p>
          <a:p>
            <a:pPr algn="ctr" eaLnBrk="1" hangingPunct="1">
              <a:lnSpc>
                <a:spcPts val="1050"/>
              </a:lnSpc>
            </a:pPr>
            <a:r>
              <a:rPr lang="ru-RU" altLang="ru-RU" sz="800" b="1" dirty="0">
                <a:latin typeface="Arial" panose="020B0604020202020204" pitchFamily="34" charset="0"/>
              </a:rPr>
              <a:t>ПУНКТА</a:t>
            </a:r>
            <a:endParaRPr lang="ru-RU" altLang="ru-RU" sz="900" dirty="0">
              <a:latin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335E897-9F8E-E729-4D4F-74DE3562E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494" y="2114150"/>
            <a:ext cx="235943" cy="2359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36A9D7D-04AC-B89D-3621-28C868C67A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7799" y="2113947"/>
            <a:ext cx="262605" cy="262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B5FDFE6-6B84-BA94-665E-7DAD135F1C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552" y="2032746"/>
            <a:ext cx="268733" cy="26873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E32AE2F-2298-E90B-7B28-088B343D5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8917" y="4097886"/>
            <a:ext cx="284520" cy="28452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D4EBD04-A4E3-EC0E-817A-9DF89B107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17799" y="4130200"/>
            <a:ext cx="239847" cy="2398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8670C83-1AE1-D675-0888-F210EEE2F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57552" y="4117842"/>
            <a:ext cx="264564" cy="26456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27848" y="1027944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27848" y="1283873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74834" cy="18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59598" y="537318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ИНВЕСТИЦИОННЫЕ НИШИ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15760EA-534C-ACB6-A656-8023AFA8C8E7}"/>
              </a:ext>
            </a:extLst>
          </p:cNvPr>
          <p:cNvSpPr/>
          <p:nvPr/>
        </p:nvSpPr>
        <p:spPr bwMode="auto">
          <a:xfrm>
            <a:off x="933449" y="1936750"/>
            <a:ext cx="4270939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686DCCC-C38A-CF4C-863A-047BEB58081E}"/>
              </a:ext>
            </a:extLst>
          </p:cNvPr>
          <p:cNvSpPr/>
          <p:nvPr/>
        </p:nvSpPr>
        <p:spPr bwMode="auto">
          <a:xfrm>
            <a:off x="717847" y="1936750"/>
            <a:ext cx="5212934" cy="914400"/>
          </a:xfrm>
          <a:prstGeom prst="roundRect">
            <a:avLst>
              <a:gd name="adj" fmla="val 29751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1B8604E-ECD1-0957-7FF6-8526A66D5A67}"/>
              </a:ext>
            </a:extLst>
          </p:cNvPr>
          <p:cNvSpPr/>
          <p:nvPr/>
        </p:nvSpPr>
        <p:spPr bwMode="auto">
          <a:xfrm>
            <a:off x="933448" y="2074861"/>
            <a:ext cx="3715463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CCF44187-5A73-BAEB-2124-BF52BE32903E}"/>
              </a:ext>
            </a:extLst>
          </p:cNvPr>
          <p:cNvSpPr/>
          <p:nvPr/>
        </p:nvSpPr>
        <p:spPr bwMode="auto">
          <a:xfrm>
            <a:off x="338537" y="1813004"/>
            <a:ext cx="2016808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Обрабатывающие производства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CC9F36F-8293-28D6-76D6-3EFF96B24690}"/>
              </a:ext>
            </a:extLst>
          </p:cNvPr>
          <p:cNvSpPr/>
          <p:nvPr/>
        </p:nvSpPr>
        <p:spPr bwMode="auto">
          <a:xfrm>
            <a:off x="2510815" y="1819181"/>
            <a:ext cx="2016808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Строительство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1363DE-677E-DD62-8C44-3E7E720B31A7}"/>
              </a:ext>
            </a:extLst>
          </p:cNvPr>
          <p:cNvSpPr/>
          <p:nvPr/>
        </p:nvSpPr>
        <p:spPr bwMode="auto">
          <a:xfrm>
            <a:off x="4648911" y="1813004"/>
            <a:ext cx="2016808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Туризм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E12F619-95F9-6F2E-9D1C-E05FCE68979E}"/>
              </a:ext>
            </a:extLst>
          </p:cNvPr>
          <p:cNvSpPr/>
          <p:nvPr/>
        </p:nvSpPr>
        <p:spPr bwMode="auto">
          <a:xfrm>
            <a:off x="6797709" y="1813004"/>
            <a:ext cx="2001365" cy="57888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Социальная сфера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768CE0F-A46B-267C-313F-E633EC8BCA3D}"/>
              </a:ext>
            </a:extLst>
          </p:cNvPr>
          <p:cNvSpPr/>
          <p:nvPr/>
        </p:nvSpPr>
        <p:spPr bwMode="auto">
          <a:xfrm>
            <a:off x="348437" y="2537876"/>
            <a:ext cx="2016808" cy="3646051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 производства</a:t>
            </a: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строительных</a:t>
            </a:r>
            <a:r>
              <a:rPr lang="ru-RU" sz="10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керамических</a:t>
            </a:r>
            <a:r>
              <a:rPr lang="ru-RU" sz="10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изделий (санфаянса) на </a:t>
            </a: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основе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природных</a:t>
            </a:r>
            <a:r>
              <a:rPr lang="ru-RU" sz="1000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запасов </a:t>
            </a: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каолинов</a:t>
            </a:r>
          </a:p>
          <a:p>
            <a:pPr marL="228600" indent="-228600" algn="just">
              <a:buFontTx/>
              <a:buAutoNum type="arabicPeriod"/>
            </a:pP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Организация</a:t>
            </a:r>
            <a:r>
              <a:rPr lang="ru-RU" sz="10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производства</a:t>
            </a:r>
            <a:r>
              <a:rPr lang="ru-RU" sz="10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расходных</a:t>
            </a:r>
            <a:r>
              <a:rPr lang="ru-RU"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комплектующих</a:t>
            </a:r>
            <a:r>
              <a:rPr lang="ru-RU"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высокопрочным</a:t>
            </a:r>
            <a:r>
              <a:rPr lang="ru-RU" sz="1000" b="1" spc="-4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покрытием</a:t>
            </a:r>
            <a:r>
              <a:rPr lang="ru-RU" sz="1000" b="1" spc="-3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0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spc="-20" dirty="0">
                <a:latin typeface="Calibri" panose="020F0502020204030204" pitchFamily="34" charset="0"/>
                <a:cs typeface="Calibri" panose="020F0502020204030204" pitchFamily="34" charset="0"/>
              </a:rPr>
              <a:t>нужд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добывающей</a:t>
            </a:r>
            <a:r>
              <a:rPr lang="ru-RU" sz="1000" b="1" spc="-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промышленности</a:t>
            </a:r>
            <a:r>
              <a:rPr lang="ru-RU" sz="1000" b="1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(штанги,</a:t>
            </a:r>
            <a:r>
              <a:rPr lang="ru-RU" sz="1000" b="1" spc="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коронки</a:t>
            </a:r>
            <a:r>
              <a:rPr lang="ru-RU" sz="1000" b="1" spc="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>
                <a:latin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ru-RU" sz="1000" b="1" spc="1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spc="-10" dirty="0">
                <a:latin typeface="Calibri" panose="020F0502020204030204" pitchFamily="34" charset="0"/>
                <a:cs typeface="Calibri" panose="020F0502020204030204" pitchFamily="34" charset="0"/>
              </a:rPr>
              <a:t>т.д.)</a:t>
            </a:r>
          </a:p>
          <a:p>
            <a:pPr marL="228600" indent="-228600" algn="just">
              <a:buFontTx/>
              <a:buAutoNum type="arabicPeriod"/>
            </a:pP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асфальтобетонного завода </a:t>
            </a:r>
          </a:p>
          <a:p>
            <a:pPr marL="228600" indent="-228600" algn="just">
              <a:buFontTx/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FontTx/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E84D558-14C1-4F95-BE74-95079F4A1E88}"/>
              </a:ext>
            </a:extLst>
          </p:cNvPr>
          <p:cNvSpPr/>
          <p:nvPr/>
        </p:nvSpPr>
        <p:spPr bwMode="auto">
          <a:xfrm>
            <a:off x="2498674" y="2558572"/>
            <a:ext cx="2016808" cy="358199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>
              <a:spcAft>
                <a:spcPts val="0"/>
              </a:spcAft>
              <a:buAutoNum type="arabicPeriod"/>
            </a:pPr>
            <a:r>
              <a:rPr lang="ru-R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Строительство второй очереди очистных сооружений </a:t>
            </a: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ru-RU" sz="1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Строительство сетей водоснабжения и водоотведения в п. </a:t>
            </a:r>
            <a:r>
              <a:rPr lang="ru-RU" sz="1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Тайгинка</a:t>
            </a:r>
            <a:endParaRPr lang="ru-RU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ru-R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Строительство школы-детского сада в п. Каолиновый</a:t>
            </a:r>
          </a:p>
          <a:p>
            <a:pPr marL="228600" indent="-228600">
              <a:spcAft>
                <a:spcPts val="0"/>
              </a:spcAft>
              <a:buAutoNum type="arabicPeriod"/>
            </a:pPr>
            <a:r>
              <a:rPr lang="ru-RU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Строительство социального дома</a:t>
            </a: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90102C7C-463C-5501-AED3-D08413545951}"/>
              </a:ext>
            </a:extLst>
          </p:cNvPr>
          <p:cNvSpPr/>
          <p:nvPr/>
        </p:nvSpPr>
        <p:spPr bwMode="auto">
          <a:xfrm>
            <a:off x="4648911" y="2537876"/>
            <a:ext cx="2016808" cy="358199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</a:t>
            </a:r>
            <a:r>
              <a:rPr lang="ru-RU" sz="1000" spc="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гостиницы</a:t>
            </a:r>
            <a:r>
              <a:rPr lang="ru-RU" sz="1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3-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4*</a:t>
            </a:r>
            <a:r>
              <a:rPr lang="ru-RU" sz="1000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для</a:t>
            </a:r>
            <a:r>
              <a:rPr lang="ru-RU" sz="1000" spc="-2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обслуживания</a:t>
            </a:r>
            <a:r>
              <a:rPr lang="ru-RU" sz="1000" spc="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потока</a:t>
            </a:r>
            <a:r>
              <a:rPr lang="ru-RU" sz="1000" spc="-2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делового</a:t>
            </a: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 туризма</a:t>
            </a:r>
          </a:p>
          <a:p>
            <a:pPr marL="228600" indent="-228600" algn="just">
              <a:buAutoNum type="arabicPeriod"/>
            </a:pPr>
            <a:r>
              <a:rPr lang="ru-RU" sz="1000" spc="-10" dirty="0">
                <a:latin typeface="Calibri" panose="020F0502020204030204" pitchFamily="34" charset="0"/>
                <a:cs typeface="Calibri" panose="020F0502020204030204" pitchFamily="34" charset="0"/>
              </a:rPr>
              <a:t>Развитие промышленного туризма</a:t>
            </a: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algn="just">
              <a:buAutoNum type="arabicPeriod"/>
            </a:pPr>
            <a:endParaRPr lang="ru-RU" sz="10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B2B51E70-7694-AD57-35DF-CE0D464F1D4B}"/>
              </a:ext>
            </a:extLst>
          </p:cNvPr>
          <p:cNvSpPr/>
          <p:nvPr/>
        </p:nvSpPr>
        <p:spPr bwMode="auto">
          <a:xfrm>
            <a:off x="6789987" y="2532061"/>
            <a:ext cx="2016808" cy="3629918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000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Строительство городского термального курорта</a:t>
            </a: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00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лыжероллерной трассы</a:t>
            </a: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lang="ru-RU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marR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0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900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24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83025" y="722132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КОНТАКТНАЯ ИНФОРМАЦИЯ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37163" y="2133788"/>
            <a:ext cx="40451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Временно исполняющий полномочия Главы Кыштымского городского округа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Заикин Алексей Александрович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2501" y="2141675"/>
            <a:ext cx="169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 (35151) 4-05-31</a:t>
            </a:r>
          </a:p>
        </p:txBody>
      </p:sp>
      <p:pic>
        <p:nvPicPr>
          <p:cNvPr id="5130" name="Picture 10" descr="https://lh3.ggpht.com/0n2efzUPVBydLEV3SLLWINXqdVnzqB_2qt8ww6TkmpjDJT3MlQuTMCeoPQU4hKY1z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842934"/>
            <a:ext cx="806360" cy="80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f0.pngfuel.com/png/661/229/computer-icons-email-attachment-mail-ru-llc-find-the-difference-app-email-png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8" y="2747731"/>
            <a:ext cx="911173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62502" y="2827944"/>
            <a:ext cx="182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Электронная почта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itchFamily="18" charset="0"/>
              </a:rPr>
              <a:t>kyshtym@gov74.ru</a:t>
            </a:r>
            <a:endParaRPr lang="ru-RU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5138" name="Picture 18" descr="https://yt3.ggpht.com/a/AATXAJxqj9CwM6RA2g6PlckQL1g6HSHXhj_PD5zM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1" y="3624575"/>
            <a:ext cx="826254" cy="66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2502" y="3580432"/>
            <a:ext cx="28879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 администрации Кыштымского городского округа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456870, Челябинская область, г. Кыштым, пл. К.Маркса,1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4835496"/>
            <a:ext cx="4149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И.о. заместителя Главы  Кыштымского городского округа по экономике и инвестициям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Анастасия Максимовна</a:t>
            </a:r>
          </a:p>
        </p:txBody>
      </p:sp>
      <p:pic>
        <p:nvPicPr>
          <p:cNvPr id="23" name="Picture 10" descr="https://lh3.ggpht.com/0n2efzUPVBydLEV3SLLWINXqdVnzqB_2qt8ww6TkmpjDJT3MlQuTMCeoPQU4hKY1z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0" y="4502127"/>
            <a:ext cx="702701" cy="7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566140" y="4888287"/>
            <a:ext cx="1843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Телефон: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 (35151) 4-25-96</a:t>
            </a:r>
          </a:p>
        </p:txBody>
      </p:sp>
      <p:pic>
        <p:nvPicPr>
          <p:cNvPr id="26" name="Picture 12" descr="https://f0.pngfuel.com/png/661/229/computer-icons-email-attachment-mail-ru-llc-find-the-difference-app-email-png-clip-a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21" y="5348011"/>
            <a:ext cx="911173" cy="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562501" y="5488647"/>
            <a:ext cx="2288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Электронная почта: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usripi@adminkgo.ru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9" descr="Безымянный201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5715008" cy="6858000"/>
          </a:xfrm>
        </p:spPr>
      </p:pic>
      <p:sp>
        <p:nvSpPr>
          <p:cNvPr id="8" name="TextBox 7"/>
          <p:cNvSpPr txBox="1"/>
          <p:nvPr/>
        </p:nvSpPr>
        <p:spPr>
          <a:xfrm>
            <a:off x="3929063" y="3214686"/>
            <a:ext cx="1785945" cy="461665"/>
          </a:xfrm>
          <a:prstGeom prst="rect">
            <a:avLst/>
          </a:prstGeom>
          <a:noFill/>
        </p:spPr>
        <p:txBody>
          <a:bodyPr>
            <a:prstTxWarp prst="textCanDown">
              <a:avLst/>
            </a:prstTxWarp>
            <a:spAutoFit/>
          </a:bodyPr>
          <a:lstStyle/>
          <a:p>
            <a:pPr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Кыштым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57625" y="5286375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Увильды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563" y="4071938"/>
            <a:ext cx="164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Большие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Егусты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86250" y="4572000"/>
            <a:ext cx="1643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Тайгинка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29063" y="22860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Кувалжиха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57625" y="92868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Северный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36430" y="575022"/>
            <a:ext cx="3500437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бщая площадь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76,366 тыс. га в т.ч.: </a:t>
            </a:r>
          </a:p>
          <a:p>
            <a:pPr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Лесные территории – 57,78 </a:t>
            </a:r>
            <a:r>
              <a:rPr lang="ru-RU" sz="1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Водные пространства – 5,62 </a:t>
            </a:r>
            <a:r>
              <a:rPr lang="ru-RU" sz="1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тыс.га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5006" y="1711541"/>
            <a:ext cx="3116075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исленность населения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36,9 тыс. человек, т.ч.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городское 35,0 тыс. ч.,</a:t>
            </a:r>
          </a:p>
          <a:p>
            <a:pPr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сельское 1,9 тыс. ч.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05006" y="4857451"/>
            <a:ext cx="29289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занято в экономике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округа 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19,0</a:t>
            </a: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тыс. человек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5006" y="3668866"/>
            <a:ext cx="28574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1192 единицы    хозяйствующих</a:t>
            </a:r>
          </a:p>
          <a:p>
            <a:pPr>
              <a:defRPr/>
            </a:pPr>
            <a:r>
              <a:rPr lang="ru-RU" sz="1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субъектов</a:t>
            </a:r>
          </a:p>
        </p:txBody>
      </p:sp>
      <p:pic>
        <p:nvPicPr>
          <p:cNvPr id="206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85984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4"/>
          <p:cNvPicPr>
            <a:picLocks noChangeAspect="1" noChangeArrowheads="1"/>
          </p:cNvPicPr>
          <p:nvPr/>
        </p:nvPicPr>
        <p:blipFill>
          <a:blip r:embed="rId5" cstate="print"/>
          <a:srcRect r="58931" b="-2779"/>
          <a:stretch>
            <a:fillRect/>
          </a:stretch>
        </p:blipFill>
        <p:spPr bwMode="auto">
          <a:xfrm>
            <a:off x="4419600" y="6153150"/>
            <a:ext cx="44386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2214546" y="392906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Слюдорудник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8416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9"/>
          <p:cNvSpPr txBox="1">
            <a:spLocks noChangeArrowheads="1"/>
          </p:cNvSpPr>
          <p:nvPr/>
        </p:nvSpPr>
        <p:spPr bwMode="auto">
          <a:xfrm>
            <a:off x="8694738" y="6630988"/>
            <a:ext cx="4270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801B03BA-1126-42E8-BE56-ABD385E0AF00}" type="slidenum">
              <a:rPr lang="ru-RU" sz="800" b="0">
                <a:latin typeface="Tahoma" pitchFamily="34" charset="0"/>
              </a:rPr>
              <a:pPr algn="r">
                <a:spcBef>
                  <a:spcPct val="50000"/>
                </a:spcBef>
              </a:pPr>
              <a:t>4</a:t>
            </a:fld>
            <a:endParaRPr lang="ru-RU" sz="800" b="0" dirty="0">
              <a:latin typeface="Tahoma" pitchFamily="34" charset="0"/>
            </a:endParaRPr>
          </a:p>
        </p:txBody>
      </p:sp>
      <p:sp>
        <p:nvSpPr>
          <p:cNvPr id="5124" name="Text Box 24"/>
          <p:cNvSpPr txBox="1">
            <a:spLocks noChangeArrowheads="1"/>
          </p:cNvSpPr>
          <p:nvPr/>
        </p:nvSpPr>
        <p:spPr bwMode="auto">
          <a:xfrm>
            <a:off x="5988634" y="1706694"/>
            <a:ext cx="2912285" cy="7386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Кыштымский городской округ находится в центре России на границе Европы и Азии</a:t>
            </a:r>
          </a:p>
        </p:txBody>
      </p: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5981732" y="2534994"/>
            <a:ext cx="2582038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Расположен в непосредственной близости от федеральной дороги: М5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88D825-9C50-4CEE-8B84-9ED8CAAA8965}"/>
              </a:ext>
            </a:extLst>
          </p:cNvPr>
          <p:cNvSpPr/>
          <p:nvPr/>
        </p:nvSpPr>
        <p:spPr bwMode="auto">
          <a:xfrm>
            <a:off x="6974540" y="224118"/>
            <a:ext cx="1720197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569" y="202613"/>
            <a:ext cx="2121877" cy="147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7056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3">
            <a:extLst>
              <a:ext uri="{FF2B5EF4-FFF2-40B4-BE49-F238E27FC236}">
                <a16:creationId xmlns:a16="http://schemas.microsoft.com/office/drawing/2014/main" id="{5150DAA5-B1DD-4D5F-97A9-D2200673E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1547" y="1255586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DCE80C5B-10BA-4104-AC9E-F3BA266E1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1547" y="102139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" name="Picture 4" descr="http://www.decaro.ru/site.aspx?IID=2106267">
            <a:extLst>
              <a:ext uri="{FF2B5EF4-FFF2-40B4-BE49-F238E27FC236}">
                <a16:creationId xmlns:a16="http://schemas.microsoft.com/office/drawing/2014/main" id="{8E8DB4C6-8621-4D55-B496-0D9EF7B5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761" y="1702359"/>
            <a:ext cx="5433070" cy="4265379"/>
          </a:xfrm>
          <a:prstGeom prst="rect">
            <a:avLst/>
          </a:prstGeom>
          <a:noFill/>
        </p:spPr>
      </p:pic>
      <p:pic>
        <p:nvPicPr>
          <p:cNvPr id="17" name="Picture 2" descr="C:\Users\Зарубина ЕА\Downloads\1111 (1).png">
            <a:extLst>
              <a:ext uri="{FF2B5EF4-FFF2-40B4-BE49-F238E27FC236}">
                <a16:creationId xmlns:a16="http://schemas.microsoft.com/office/drawing/2014/main" id="{8991D884-B6C4-4F95-9FF3-FE1C56B76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1898" y="2957886"/>
            <a:ext cx="2317108" cy="1754326"/>
          </a:xfrm>
          <a:prstGeom prst="rect">
            <a:avLst/>
          </a:prstGeom>
          <a:noFill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DF88AB8-F845-493B-8DBE-EE8B614EEEBD}"/>
              </a:ext>
            </a:extLst>
          </p:cNvPr>
          <p:cNvSpPr/>
          <p:nvPr/>
        </p:nvSpPr>
        <p:spPr>
          <a:xfrm>
            <a:off x="5977599" y="3537402"/>
            <a:ext cx="29981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Москва                               1428 км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Санкт- Петербург            1833 км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Челябинск                         100 км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Екатеринбург                    142 км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Курган                                344 км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Уфа                                     386 км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Оренбург                           742 км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Астана                                1105 км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1A11555-7F04-4BA5-9A1C-ACE90E999E0C}"/>
              </a:ext>
            </a:extLst>
          </p:cNvPr>
          <p:cNvSpPr/>
          <p:nvPr/>
        </p:nvSpPr>
        <p:spPr>
          <a:xfrm>
            <a:off x="4004929" y="463257"/>
            <a:ext cx="4515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ГЕОГРАФИЧЕСКОЕ ПОЛОЖЕНИЕ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1"/>
          <p:cNvSpPr txBox="1">
            <a:spLocks noChangeArrowheads="1"/>
          </p:cNvSpPr>
          <p:nvPr/>
        </p:nvSpPr>
        <p:spPr bwMode="auto">
          <a:xfrm>
            <a:off x="8694738" y="6615113"/>
            <a:ext cx="4270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fld id="{F6802621-FF99-414C-BCAD-51332D20EAB3}" type="slidenum">
              <a:rPr lang="ru-RU" sz="800" b="0">
                <a:latin typeface="Tahoma" pitchFamily="34" charset="0"/>
              </a:rPr>
              <a:pPr algn="r">
                <a:spcBef>
                  <a:spcPct val="50000"/>
                </a:spcBef>
              </a:pPr>
              <a:t>5</a:t>
            </a:fld>
            <a:endParaRPr lang="ru-RU" sz="800" b="0" dirty="0">
              <a:latin typeface="Tahoma" pitchFamily="34" charset="0"/>
            </a:endParaRPr>
          </a:p>
        </p:txBody>
      </p:sp>
      <p:sp>
        <p:nvSpPr>
          <p:cNvPr id="6147" name="Rectangle 38"/>
          <p:cNvSpPr>
            <a:spLocks noChangeArrowheads="1"/>
          </p:cNvSpPr>
          <p:nvPr/>
        </p:nvSpPr>
        <p:spPr bwMode="auto">
          <a:xfrm>
            <a:off x="5032376" y="2179638"/>
            <a:ext cx="408940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Кыштым является монополистом в России по добыче и переработке: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графита (95%)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ООО «Тайгинский карьер»;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имеется месторождение каолина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ООО «Кыштымский каолин»;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месторождение кварца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АО «Кыштымский горно-обогатительный комбинат»;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Сугомакское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месторождение известняка;</a:t>
            </a:r>
          </a:p>
          <a:p>
            <a:endParaRPr lang="ru-RU" sz="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Слюдяногорское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Острогорско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Теплогорское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месторождение мусковита.</a:t>
            </a:r>
          </a:p>
        </p:txBody>
      </p:sp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419100" y="1447800"/>
            <a:ext cx="45339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266700" y="1447800"/>
            <a:ext cx="48196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dirty="0"/>
          </a:p>
        </p:txBody>
      </p:sp>
      <p:pic>
        <p:nvPicPr>
          <p:cNvPr id="61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1" descr="01_ОПОРНЫЙ ПЛА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981200"/>
            <a:ext cx="44958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153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6154" name="Rectangle 35"/>
          <p:cNvSpPr>
            <a:spLocks noChangeArrowheads="1"/>
          </p:cNvSpPr>
          <p:nvPr/>
        </p:nvSpPr>
        <p:spPr bwMode="auto">
          <a:xfrm>
            <a:off x="3914775" y="460272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ПРИРОДНО-РЕСУРСНЫЙ ПОТЕНЦИАЛ</a:t>
            </a:r>
          </a:p>
        </p:txBody>
      </p:sp>
      <p:pic>
        <p:nvPicPr>
          <p:cNvPr id="615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53955" y="689716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ЭКОНОМИЧЕСКИЕ ПОКАЗАТЕЛИ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688D34A-D79E-4094-A33E-26C81AF8A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4014531"/>
              </p:ext>
            </p:extLst>
          </p:nvPr>
        </p:nvGraphicFramePr>
        <p:xfrm>
          <a:off x="170877" y="1665877"/>
          <a:ext cx="2951146" cy="1469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7437E1FB-0A12-4C36-8230-C4212FA89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8230926"/>
              </p:ext>
            </p:extLst>
          </p:nvPr>
        </p:nvGraphicFramePr>
        <p:xfrm>
          <a:off x="3352800" y="1701618"/>
          <a:ext cx="2586111" cy="140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FC3CE48B-8855-44A3-8151-99448CE1DB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7950878"/>
              </p:ext>
            </p:extLst>
          </p:nvPr>
        </p:nvGraphicFramePr>
        <p:xfrm>
          <a:off x="6248400" y="1662431"/>
          <a:ext cx="2615021" cy="1746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7B74FEDE-9815-4F8E-88C5-47B8512BD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0809652"/>
              </p:ext>
            </p:extLst>
          </p:nvPr>
        </p:nvGraphicFramePr>
        <p:xfrm>
          <a:off x="197003" y="3197549"/>
          <a:ext cx="2794391" cy="158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9812B5D-5999-4B17-B7ED-A1C2964A9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19134"/>
              </p:ext>
            </p:extLst>
          </p:nvPr>
        </p:nvGraphicFramePr>
        <p:xfrm>
          <a:off x="3352800" y="3220610"/>
          <a:ext cx="2753660" cy="152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FB20F589-4DAA-4254-991B-88ABE7D96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119203"/>
              </p:ext>
            </p:extLst>
          </p:nvPr>
        </p:nvGraphicFramePr>
        <p:xfrm>
          <a:off x="6210391" y="3390627"/>
          <a:ext cx="2680335" cy="1481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036219D-9E6C-4A04-AD3C-1D57C27B8E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8051486"/>
              </p:ext>
            </p:extLst>
          </p:nvPr>
        </p:nvGraphicFramePr>
        <p:xfrm>
          <a:off x="218012" y="4735286"/>
          <a:ext cx="3134788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BA44366-0303-458B-8EB0-92429486B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883014"/>
              </p:ext>
            </p:extLst>
          </p:nvPr>
        </p:nvGraphicFramePr>
        <p:xfrm>
          <a:off x="3611076" y="4779242"/>
          <a:ext cx="2773849" cy="168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ADE4D3ED-EF8D-4D40-AEBB-4F2D031851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964703"/>
              </p:ext>
            </p:extLst>
          </p:nvPr>
        </p:nvGraphicFramePr>
        <p:xfrm>
          <a:off x="6515554" y="4863878"/>
          <a:ext cx="2489200" cy="147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  <p:extLst>
      <p:ext uri="{BB962C8B-B14F-4D97-AF65-F5344CB8AC3E}">
        <p14:creationId xmlns:p14="http://schemas.microsoft.com/office/powerpoint/2010/main" val="238729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83025" y="409884"/>
            <a:ext cx="4978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ПРОФЕССИОНАЛЬНОЕ ОБРАЗОВАНИЕ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42896" y="5160200"/>
            <a:ext cx="3827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Кыштымский филиал ГБПОУ «Миасский медицинский колледж»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2895" y="3728539"/>
            <a:ext cx="4108736" cy="53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Кыштымский филиал ГБПОУ «Южно-Уральский государственный колледж»</a:t>
            </a:r>
          </a:p>
        </p:txBody>
      </p:sp>
      <p:pic>
        <p:nvPicPr>
          <p:cNvPr id="3076" name="Picture 4" descr="http://www.kr74.ru/uploads/posts/2016-09/1473077412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8" y="3445915"/>
            <a:ext cx="3471647" cy="138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iassmed.tmweb.ru/upload/iblock/8e2/8e24360a51beed9d6fd3c58498981dc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7" y="4988886"/>
            <a:ext cx="3471647" cy="13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4DBA6E-4C8D-4478-B658-8583EA605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8" y="1737517"/>
            <a:ext cx="3471647" cy="14478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E72589E-65B6-4468-8CFF-A1CE765B7C88}"/>
              </a:ext>
            </a:extLst>
          </p:cNvPr>
          <p:cNvSpPr txBox="1"/>
          <p:nvPr/>
        </p:nvSpPr>
        <p:spPr>
          <a:xfrm>
            <a:off x="4496693" y="1800373"/>
            <a:ext cx="41549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Дистанционное обучение в Институте открытого и дистанционного образования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ЮУрГУ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на базе МУ «Многофункциональный центр по предоставлению государственных и многофункциональных услуг Кыштымского городского округа»</a:t>
            </a:r>
          </a:p>
        </p:txBody>
      </p:sp>
    </p:spTree>
    <p:extLst>
      <p:ext uri="{BB962C8B-B14F-4D97-AF65-F5344CB8AC3E}">
        <p14:creationId xmlns:p14="http://schemas.microsoft.com/office/powerpoint/2010/main" val="1924129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830762" y="792373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ТУРИСТИЧЕСКИЙ ПОТЕНЦИАЛ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://life-list.ru/kartinki/gora_egoza/gora_egoza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" y="1729176"/>
            <a:ext cx="1670513" cy="111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pdb/776003/988b5b66-b603-4477-9832-f6e117602832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87" y="1720690"/>
            <a:ext cx="1670513" cy="111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kr74.ru/uploads/posts/2019-07/1562584879_81_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000" y="2913173"/>
            <a:ext cx="1682600" cy="12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Л.Колыжук, горы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21" y="1717284"/>
            <a:ext cx="1751511" cy="111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озеро Сугомак, фото М.Швейкин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87" y="4303763"/>
            <a:ext cx="1678993" cy="12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12379" y="1690582"/>
            <a:ext cx="3303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Особо охраняемых памятников природы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2379" y="2262559"/>
            <a:ext cx="3566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Более 40 памятников истории и культуры</a:t>
            </a:r>
          </a:p>
        </p:txBody>
      </p:sp>
      <p:pic>
        <p:nvPicPr>
          <p:cNvPr id="6156" name="Picture 12" descr="http://kyshtyminfo.ru/_ph/31/2/79877898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3" y="4303762"/>
            <a:ext cx="1682321" cy="128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12379" y="2808462"/>
            <a:ext cx="35661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гостиниц, в т.ч. 1 гостиница 3 звезды, 3 гостевых дома, 19 кафе и закусочных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санаторий «Дальняя дача», санаторий «Лесное озеро», профилакторий «Металлург»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баз отдыха</a:t>
            </a:r>
          </a:p>
          <a:p>
            <a:r>
              <a:rPr lang="ru-RU" dirty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портивно-туристический центр «Провинция», Горнолыжный комплекс «Егоза», 2 лыжные базы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0FBC70-E19F-43EB-A649-C69E01BCE4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00" y="2906799"/>
            <a:ext cx="1723600" cy="12927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DCE9F3-AE0D-4A72-BB5D-38CDA1F680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3" y="2936646"/>
            <a:ext cx="1670513" cy="127585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AF93D1-C5DA-1D60-7DC0-BA3721D7F34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01" y="4306018"/>
            <a:ext cx="1723599" cy="1257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24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3851275" y="1341438"/>
            <a:ext cx="5041900" cy="0"/>
          </a:xfrm>
          <a:prstGeom prst="line">
            <a:avLst/>
          </a:prstGeom>
          <a:noFill/>
          <a:ln w="254000">
            <a:solidFill>
              <a:srgbClr val="0092FE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851275" y="1557338"/>
            <a:ext cx="5041900" cy="0"/>
          </a:xfrm>
          <a:prstGeom prst="line">
            <a:avLst/>
          </a:prstGeom>
          <a:noFill/>
          <a:ln w="127000">
            <a:solidFill>
              <a:srgbClr val="48A71A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13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914775" y="675703"/>
            <a:ext cx="497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ПАМЯТНИКИ ПРИРОДЫ</a:t>
            </a:r>
          </a:p>
        </p:txBody>
      </p:sp>
      <p:pic>
        <p:nvPicPr>
          <p:cNvPr id="164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6076950"/>
            <a:ext cx="57912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12859" y="1957069"/>
            <a:ext cx="438031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/>
              <a:t>1. </a:t>
            </a:r>
            <a:r>
              <a:rPr lang="ru-RU" sz="1500" dirty="0" err="1"/>
              <a:t>Сугомакская</a:t>
            </a:r>
            <a:r>
              <a:rPr lang="ru-RU" sz="1500" dirty="0"/>
              <a:t> поляна;</a:t>
            </a:r>
          </a:p>
          <a:p>
            <a:endParaRPr lang="ru-RU" sz="900" dirty="0"/>
          </a:p>
          <a:p>
            <a:r>
              <a:rPr lang="ru-RU" sz="1500" dirty="0"/>
              <a:t>2. </a:t>
            </a:r>
            <a:r>
              <a:rPr lang="ru-RU" sz="1500" dirty="0" err="1"/>
              <a:t>Сугомакская</a:t>
            </a:r>
            <a:r>
              <a:rPr lang="ru-RU" sz="1500" dirty="0"/>
              <a:t> пещера;</a:t>
            </a:r>
          </a:p>
          <a:p>
            <a:endParaRPr lang="ru-RU" sz="900" dirty="0"/>
          </a:p>
          <a:p>
            <a:r>
              <a:rPr lang="ru-RU" sz="1500" dirty="0"/>
              <a:t>3. Горы Сугомак и Егоза;</a:t>
            </a:r>
          </a:p>
          <a:p>
            <a:endParaRPr lang="ru-RU" sz="900" dirty="0"/>
          </a:p>
          <a:p>
            <a:r>
              <a:rPr lang="ru-RU" sz="1500" dirty="0"/>
              <a:t>4. </a:t>
            </a:r>
            <a:r>
              <a:rPr lang="ru-RU" sz="1500" dirty="0" err="1"/>
              <a:t>Шигирские</a:t>
            </a:r>
            <a:r>
              <a:rPr lang="ru-RU" sz="1500" dirty="0"/>
              <a:t> сопки;</a:t>
            </a:r>
          </a:p>
          <a:p>
            <a:endParaRPr lang="ru-RU" sz="900" dirty="0"/>
          </a:p>
          <a:p>
            <a:r>
              <a:rPr lang="ru-RU" sz="1500" dirty="0"/>
              <a:t>5. Скальный комплекс Чертово городище;</a:t>
            </a:r>
          </a:p>
          <a:p>
            <a:endParaRPr lang="ru-RU" sz="900" dirty="0"/>
          </a:p>
          <a:p>
            <a:r>
              <a:rPr lang="ru-RU" sz="1500" dirty="0"/>
              <a:t>6. Озеро Большая </a:t>
            </a:r>
            <a:r>
              <a:rPr lang="ru-RU" sz="1500" dirty="0" err="1"/>
              <a:t>Акуля</a:t>
            </a:r>
            <a:r>
              <a:rPr lang="ru-RU" sz="1500" dirty="0"/>
              <a:t>;</a:t>
            </a:r>
          </a:p>
          <a:p>
            <a:endParaRPr lang="ru-RU" sz="900" dirty="0"/>
          </a:p>
          <a:p>
            <a:r>
              <a:rPr lang="ru-RU" sz="1500" dirty="0"/>
              <a:t>7. Озеро Сугомак;</a:t>
            </a:r>
          </a:p>
          <a:p>
            <a:endParaRPr lang="ru-RU" sz="900" dirty="0"/>
          </a:p>
          <a:p>
            <a:r>
              <a:rPr lang="ru-RU" sz="1500" dirty="0"/>
              <a:t>8. Озеро Увильды;</a:t>
            </a:r>
          </a:p>
          <a:p>
            <a:endParaRPr lang="ru-RU" sz="900" dirty="0"/>
          </a:p>
          <a:p>
            <a:r>
              <a:rPr lang="ru-RU" sz="1500" dirty="0"/>
              <a:t>9. </a:t>
            </a:r>
            <a:r>
              <a:rPr lang="ru-RU" sz="1500" dirty="0" err="1"/>
              <a:t>Дунькин</a:t>
            </a:r>
            <a:r>
              <a:rPr lang="ru-RU" sz="1500" dirty="0"/>
              <a:t> Сундук и Самсонкин гроб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Содержимое 9" descr="Безымянный2013.bmp">
            <a:extLst>
              <a:ext uri="{FF2B5EF4-FFF2-40B4-BE49-F238E27FC236}">
                <a16:creationId xmlns:a16="http://schemas.microsoft.com/office/drawing/2014/main" id="{096891F2-77A9-4A38-BC39-B99234C029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110"/>
          <a:stretch>
            <a:fillRect/>
          </a:stretch>
        </p:blipFill>
        <p:spPr bwMode="auto">
          <a:xfrm>
            <a:off x="236508" y="1773238"/>
            <a:ext cx="4276351" cy="438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AE08E9-A2DE-422E-A0FA-D4C2D4C6C2B1}"/>
              </a:ext>
            </a:extLst>
          </p:cNvPr>
          <p:cNvSpPr txBox="1"/>
          <p:nvPr/>
        </p:nvSpPr>
        <p:spPr>
          <a:xfrm>
            <a:off x="4000496" y="3214686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BA99464-4344-457B-B677-7D3645610358}"/>
              </a:ext>
            </a:extLst>
          </p:cNvPr>
          <p:cNvSpPr/>
          <p:nvPr/>
        </p:nvSpPr>
        <p:spPr>
          <a:xfrm>
            <a:off x="3137517" y="4034288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4348DFE1-F003-4AB9-95A3-33BBAB28A5CC}"/>
              </a:ext>
            </a:extLst>
          </p:cNvPr>
          <p:cNvSpPr/>
          <p:nvPr/>
        </p:nvSpPr>
        <p:spPr>
          <a:xfrm>
            <a:off x="3203203" y="3898660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DFF3E2AC-CACA-4B03-A97C-3CEFD142593A}"/>
              </a:ext>
            </a:extLst>
          </p:cNvPr>
          <p:cNvSpPr/>
          <p:nvPr/>
        </p:nvSpPr>
        <p:spPr>
          <a:xfrm>
            <a:off x="3304454" y="4034288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FB356C6A-D9DB-4A71-808D-98D7FC8DA442}"/>
              </a:ext>
            </a:extLst>
          </p:cNvPr>
          <p:cNvSpPr/>
          <p:nvPr/>
        </p:nvSpPr>
        <p:spPr>
          <a:xfrm>
            <a:off x="774946" y="4102102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A8527191-FBB4-A89D-1A30-03E521D34CFA}"/>
              </a:ext>
            </a:extLst>
          </p:cNvPr>
          <p:cNvSpPr/>
          <p:nvPr/>
        </p:nvSpPr>
        <p:spPr>
          <a:xfrm>
            <a:off x="2225086" y="4033697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C28A4DB5-80E1-46D7-700C-A61938960D57}"/>
              </a:ext>
            </a:extLst>
          </p:cNvPr>
          <p:cNvSpPr/>
          <p:nvPr/>
        </p:nvSpPr>
        <p:spPr>
          <a:xfrm>
            <a:off x="3725001" y="5122517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09A39AC-76CA-76D5-A562-294F2352B1DA}"/>
              </a:ext>
            </a:extLst>
          </p:cNvPr>
          <p:cNvSpPr/>
          <p:nvPr/>
        </p:nvSpPr>
        <p:spPr>
          <a:xfrm>
            <a:off x="3212316" y="4250187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5453474D-31A0-1045-E8F3-745D9E2D966B}"/>
              </a:ext>
            </a:extLst>
          </p:cNvPr>
          <p:cNvSpPr/>
          <p:nvPr/>
        </p:nvSpPr>
        <p:spPr>
          <a:xfrm>
            <a:off x="3062718" y="5893167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D4165F7-715D-C4DC-6B7E-AE41A9B1F962}"/>
              </a:ext>
            </a:extLst>
          </p:cNvPr>
          <p:cNvSpPr/>
          <p:nvPr/>
        </p:nvSpPr>
        <p:spPr>
          <a:xfrm>
            <a:off x="4065213" y="5429497"/>
            <a:ext cx="149597" cy="135628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95783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1.9|7.3|6.8|2.9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8734</TotalTime>
  <Words>2040</Words>
  <Application>Microsoft Office PowerPoint</Application>
  <PresentationFormat>Экран (4:3)</PresentationFormat>
  <Paragraphs>408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Ministry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user_pc</cp:lastModifiedBy>
  <cp:revision>435</cp:revision>
  <cp:lastPrinted>2025-11-14T09:57:43Z</cp:lastPrinted>
  <dcterms:created xsi:type="dcterms:W3CDTF">2006-11-30T08:35:27Z</dcterms:created>
  <dcterms:modified xsi:type="dcterms:W3CDTF">2025-11-21T06:45:01Z</dcterms:modified>
</cp:coreProperties>
</file>