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5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12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71501771037518"/>
          <c:y val="4.80402725077613E-2"/>
          <c:w val="0.54407993633389296"/>
          <c:h val="0.772096231784082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spc="-1" baseline="0">
                    <a:solidFill>
                      <a:srgbClr val="1F497D"/>
                    </a:solidFill>
                    <a:latin typeface="Arial"/>
                    <a:ea typeface="DejaVu Sans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1"/>
                <c:pt idx="0">
                  <c:v>Динамика налоговых и неналоговых доходов (в сопоставимых условиях), тыс. рублей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"/>
                <c:pt idx="0">
                  <c:v>362781.7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3B-46A2-98B5-D63F12FE2DD9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spc="-1" baseline="0">
                    <a:solidFill>
                      <a:srgbClr val="1F497D"/>
                    </a:solidFill>
                    <a:latin typeface="Arial"/>
                    <a:ea typeface="DejaVu Sans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1"/>
                <c:pt idx="0">
                  <c:v>Динамика налоговых и неналоговых доходов (в сопоставимых условиях), тыс. рублей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1"/>
                <c:pt idx="0">
                  <c:v>398282.4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3B-46A2-98B5-D63F12FE2D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710717"/>
        <c:axId val="43557131"/>
      </c:barChart>
      <c:catAx>
        <c:axId val="84710717"/>
        <c:scaling>
          <c:orientation val="minMax"/>
        </c:scaling>
        <c:delete val="0"/>
        <c:axPos val="b"/>
        <c:numFmt formatCode="[$-419]dd/mm/yyyy" sourceLinked="0"/>
        <c:majorTickMark val="out"/>
        <c:minorTickMark val="none"/>
        <c:tickLblPos val="nextTo"/>
        <c:spPr>
          <a:noFill/>
          <a:ln w="9360" cap="flat" cmpd="sng" algn="ctr">
            <a:solidFill>
              <a:srgbClr val="878787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spc="-1" baseline="0">
                <a:solidFill>
                  <a:srgbClr val="1F497D"/>
                </a:solidFill>
                <a:latin typeface="Arial"/>
                <a:ea typeface="DejaVu Sans"/>
                <a:cs typeface="+mn-cs"/>
              </a:defRPr>
            </a:pPr>
            <a:endParaRPr lang="ru-RU"/>
          </a:p>
        </c:txPr>
        <c:crossAx val="43557131"/>
        <c:crosses val="autoZero"/>
        <c:auto val="1"/>
        <c:lblAlgn val="ctr"/>
        <c:lblOffset val="100"/>
        <c:noMultiLvlLbl val="0"/>
      </c:catAx>
      <c:valAx>
        <c:axId val="43557131"/>
        <c:scaling>
          <c:orientation val="minMax"/>
        </c:scaling>
        <c:delete val="1"/>
        <c:axPos val="l"/>
        <c:majorGridlines>
          <c:spPr>
            <a:ln w="9360" cap="flat" cmpd="sng" algn="ctr">
              <a:solidFill>
                <a:srgbClr val="878787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84710717"/>
        <c:crosses val="autoZero"/>
        <c:crossBetween val="between"/>
      </c:valAx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0095638438413297"/>
          <c:y val="0.20807649724743199"/>
          <c:w val="0.189335260878604"/>
          <c:h val="0.47415756486827099"/>
        </c:manualLayout>
      </c:layout>
      <c:overlay val="0"/>
      <c:spPr>
        <a:noFill/>
        <a:ln w="0"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-1" baseline="0">
              <a:solidFill>
                <a:schemeClr val="tx2"/>
              </a:solidFill>
              <a:latin typeface="Arial"/>
              <a:ea typeface="DejaVu Sans"/>
              <a:cs typeface="+mn-c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 cap="flat" cmpd="sng" algn="ctr">
      <a:solidFill>
        <a:srgbClr val="D9D9D9"/>
      </a:solidFill>
      <a:prstDash val="solid"/>
      <a:round/>
    </a:ln>
    <a:effectLst/>
  </c:spPr>
  <c:txPr>
    <a:bodyPr/>
    <a:lstStyle/>
    <a:p>
      <a:pPr>
        <a:defRPr/>
      </a:pPr>
      <a:endParaRPr lang="ru-RU"/>
    </a:p>
  </c:txPr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369639220043015"/>
          <c:w val="0.5409355126041574"/>
          <c:h val="0.81834413076561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Поступление доходов в разрезе предприятий. Всего - 263 342 тыс.руб.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explosion val="2"/>
            <c:extLst>
              <c:ext xmlns:c16="http://schemas.microsoft.com/office/drawing/2014/chart" uri="{C3380CC4-5D6E-409C-BE32-E72D297353CC}">
                <c16:uniqueId val="{00000000-753E-4D8B-B20F-31E1E57D7DDF}"/>
              </c:ext>
            </c:extLst>
          </c:dPt>
          <c:dLbls>
            <c:dLbl>
              <c:idx val="0"/>
              <c:layout>
                <c:manualLayout>
                  <c:x val="-4.1819725955938011E-2"/>
                  <c:y val="-2.750600679071387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14,1%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53E-4D8B-B20F-31E1E57D7DDF}"/>
                </c:ext>
              </c:extLst>
            </c:dLbl>
            <c:dLbl>
              <c:idx val="1"/>
              <c:layout>
                <c:manualLayout>
                  <c:x val="-2.2428391031311362E-2"/>
                  <c:y val="-4.74872276948934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3E-4D8B-B20F-31E1E57D7DDF}"/>
                </c:ext>
              </c:extLst>
            </c:dLbl>
            <c:dLbl>
              <c:idx val="2"/>
              <c:layout>
                <c:manualLayout>
                  <c:x val="4.0166020462192774E-2"/>
                  <c:y val="-0.259059344276880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3E-4D8B-B20F-31E1E57D7DDF}"/>
                </c:ext>
              </c:extLst>
            </c:dLbl>
            <c:dLbl>
              <c:idx val="3"/>
              <c:layout>
                <c:manualLayout>
                  <c:x val="4.7691712071782785E-2"/>
                  <c:y val="-0.195204857867342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3E-4D8B-B20F-31E1E57D7DDF}"/>
                </c:ext>
              </c:extLst>
            </c:dLbl>
            <c:dLbl>
              <c:idx val="4"/>
              <c:layout>
                <c:manualLayout>
                  <c:x val="5.1173587032640494E-2"/>
                  <c:y val="-0.110979580942212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3E-4D8B-B20F-31E1E57D7DDF}"/>
                </c:ext>
              </c:extLst>
            </c:dLbl>
            <c:dLbl>
              <c:idx val="5"/>
              <c:layout>
                <c:manualLayout>
                  <c:x val="4.5579221252441127E-2"/>
                  <c:y val="1.54610970238889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3E-4D8B-B20F-31E1E57D7DDF}"/>
                </c:ext>
              </c:extLst>
            </c:dLbl>
            <c:dLbl>
              <c:idx val="6"/>
              <c:layout>
                <c:manualLayout>
                  <c:x val="4.0623316879316376E-2"/>
                  <c:y val="9.761799902130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53E-4D8B-B20F-31E1E57D7DDF}"/>
                </c:ext>
              </c:extLst>
            </c:dLbl>
            <c:dLbl>
              <c:idx val="7"/>
              <c:layout>
                <c:manualLayout>
                  <c:x val="2.8502456715687107E-3"/>
                  <c:y val="0.195993816450909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3E-4D8B-B20F-31E1E57D7DDF}"/>
                </c:ext>
              </c:extLst>
            </c:dLbl>
            <c:dLbl>
              <c:idx val="8"/>
              <c:layout>
                <c:manualLayout>
                  <c:x val="6.0592800086540145E-2"/>
                  <c:y val="0.156770986253836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3E-4D8B-B20F-31E1E57D7D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АО "Радиозавод" - 14,1%</c:v>
                </c:pt>
                <c:pt idx="1">
                  <c:v>АО "КМЭЗ" - 10,5%</c:v>
                </c:pt>
                <c:pt idx="2">
                  <c:v>АО "КМО" - 3,9%</c:v>
                </c:pt>
                <c:pt idx="3">
                  <c:v>ООО "Русский кварц" - 1,2%</c:v>
                </c:pt>
                <c:pt idx="4">
                  <c:v>ООО "КЭМЗ" - 1,0%</c:v>
                </c:pt>
                <c:pt idx="5">
                  <c:v>ООО "Тайгинский ГОК" - 0,9%</c:v>
                </c:pt>
                <c:pt idx="6">
                  <c:v>ООО "Ремсервис" - 0,6%</c:v>
                </c:pt>
                <c:pt idx="7">
                  <c:v>АО "Кыштымский ГОК" - 0,20%</c:v>
                </c:pt>
                <c:pt idx="8">
                  <c:v>Прочие - 67,6%</c:v>
                </c:pt>
              </c:strCache>
            </c:strRef>
          </c:cat>
          <c:val>
            <c:numRef>
              <c:f>Лист1!$B$2:$B$10</c:f>
              <c:numCache>
                <c:formatCode>0.00%</c:formatCode>
                <c:ptCount val="9"/>
                <c:pt idx="0">
                  <c:v>0.14099999999999999</c:v>
                </c:pt>
                <c:pt idx="1">
                  <c:v>0.105</c:v>
                </c:pt>
                <c:pt idx="2">
                  <c:v>3.9E-2</c:v>
                </c:pt>
                <c:pt idx="3">
                  <c:v>1.2E-2</c:v>
                </c:pt>
                <c:pt idx="4">
                  <c:v>0.01</c:v>
                </c:pt>
                <c:pt idx="5">
                  <c:v>8.9999999999999993E-3</c:v>
                </c:pt>
                <c:pt idx="6">
                  <c:v>6.0000000000000001E-3</c:v>
                </c:pt>
                <c:pt idx="7">
                  <c:v>2E-3</c:v>
                </c:pt>
                <c:pt idx="8">
                  <c:v>0.67600000000000005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53E-4D8B-B20F-31E1E57D7D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400" b="0">
                <a:solidFill>
                  <a:srgbClr val="00206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0456419286327201"/>
          <c:y val="0"/>
          <c:w val="0.39543580713672788"/>
          <c:h val="0.94204622024132367"/>
        </c:manualLayout>
      </c:layout>
      <c:overlay val="0"/>
      <c:txPr>
        <a:bodyPr/>
        <a:lstStyle/>
        <a:p>
          <a:pPr>
            <a:defRPr sz="1400" b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noFill/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title>
      <c:tx>
        <c:rich>
          <a:bodyPr rot="0"/>
          <a:lstStyle/>
          <a:p>
            <a:pPr>
              <a:defRPr lang="ru-RU"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Расходы местного бюджета социального характера
 в 2020 году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местного бюджета социального характера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FF0000"/>
              </a:solidFill>
              <a:ln w="0">
                <a:noFill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61CB-49D2-8FF5-8E1AF6928494}"/>
              </c:ext>
            </c:extLst>
          </c:dPt>
          <c:dPt>
            <c:idx val="1"/>
            <c:bubble3D val="0"/>
            <c:explosion val="3"/>
            <c:spPr>
              <a:solidFill>
                <a:srgbClr val="4F81BD"/>
              </a:solidFill>
              <a:ln w="0">
                <a:noFill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61CB-49D2-8FF5-8E1AF692849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2000" b="0" strike="noStrike" spc="-1" dirty="0">
                        <a:solidFill>
                          <a:srgbClr val="FFFFFF"/>
                        </a:solidFill>
                        <a:latin typeface="Arial"/>
                        <a:ea typeface="DejaVu Sans"/>
                      </a:rPr>
                      <a:t>73,1%</a:t>
                    </a:r>
                  </a:p>
                </c:rich>
              </c:tx>
              <c:numFmt formatCode="0.00%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1CB-49D2-8FF5-8E1AF692849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 b="0" strike="noStrike" spc="-1">
                        <a:solidFill>
                          <a:srgbClr val="FFFFFF"/>
                        </a:solidFill>
                        <a:latin typeface="Arial"/>
                        <a:ea typeface="DejaVu Sans"/>
                      </a:rPr>
                      <a:t>26,9%</a:t>
                    </a:r>
                  </a:p>
                </c:rich>
              </c:tx>
              <c:numFmt formatCode="0.00%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1CB-49D2-8FF5-8E1AF69284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1"/>
            <c:separator>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Социальная сфера</c:v>
                </c:pt>
                <c:pt idx="1">
                  <c:v>Остальные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0.73099999999999998</c:v>
                </c:pt>
                <c:pt idx="1">
                  <c:v>0.26900000000000002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CB-49D2-8FF5-8E1AF6928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58812435368456095"/>
          <c:y val="0.43002396566068701"/>
          <c:w val="0.36666101771120502"/>
          <c:h val="0.55903316298189099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Arial"/>
              <a:ea typeface="DejaVu Sans"/>
            </a:defRPr>
          </a:pPr>
          <a:endParaRPr lang="ru-RU"/>
        </a:p>
      </c:txPr>
    </c:legend>
    <c:plotVisOnly val="1"/>
    <c:dispBlanksAs val="zero"/>
    <c:showDLblsOverMax val="1"/>
  </c:chart>
  <c:spPr>
    <a:noFill/>
    <a:ln w="9360">
      <a:solidFill>
        <a:srgbClr val="D9D9D9"/>
      </a:solidFill>
      <a:round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solidFill>
            <a:srgbClr val="878787"/>
          </a:solidFill>
          <a:round/>
        </a:ln>
      </c:spPr>
    </c:floor>
    <c:sideWall>
      <c:thickness val="0"/>
      <c:spPr>
        <a:noFill/>
        <a:ln w="9360">
          <a:solidFill>
            <a:srgbClr val="878787"/>
          </a:solidFill>
          <a:round/>
        </a:ln>
      </c:spPr>
    </c:sideWall>
    <c:backWall>
      <c:thickness val="0"/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8.23804254272716E-2"/>
          <c:y val="3.2887332749781201E-2"/>
          <c:w val="0.86569121685314998"/>
          <c:h val="0.801550581468050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4F81BD"/>
            </a:solidFill>
            <a:ln w="9360">
              <a:solidFill>
                <a:srgbClr val="F9F9F9"/>
              </a:solidFill>
              <a:round/>
            </a:ln>
            <a:scene3d>
              <a:camera prst="orthographicFront"/>
              <a:lightRig rig="threePt" dir="t"/>
            </a:scene3d>
            <a:sp3d>
              <a:bevelT prst="angle"/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B06-478C-B3D2-089A13121C0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B06-478C-B3D2-089A13121C0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B06-478C-B3D2-089A13121C01}"/>
              </c:ext>
            </c:extLst>
          </c:dPt>
          <c:dLbls>
            <c:dLbl>
              <c:idx val="0"/>
              <c:layout>
                <c:manualLayout>
                  <c:x val="1.9066415207053499E-2"/>
                  <c:y val="-7.9007193645150506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 9897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B06-478C-B3D2-089A13121C01}"/>
                </c:ext>
              </c:extLst>
            </c:dLbl>
            <c:dLbl>
              <c:idx val="1"/>
              <c:layout>
                <c:manualLayout>
                  <c:x val="1.10445378564495E-2"/>
                  <c:y val="-0.19419022886345999"/>
                </c:manualLayout>
              </c:layout>
              <c:tx>
                <c:rich>
                  <a:bodyPr/>
                  <a:lstStyle/>
                  <a:p>
                    <a:r>
                      <a:rPr lang="en-US" sz="20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 9 919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B06-478C-B3D2-089A13121C01}"/>
                </c:ext>
              </c:extLst>
            </c:dLbl>
            <c:dLbl>
              <c:idx val="2"/>
              <c:layout>
                <c:manualLayout>
                  <c:x val="2.1939939954681E-2"/>
                  <c:y val="-6.289370625486059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 10 118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DB06-478C-B3D2-089A13121C01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0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9897</c:v>
                </c:pt>
                <c:pt idx="1">
                  <c:v>9919</c:v>
                </c:pt>
                <c:pt idx="2">
                  <c:v>10118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B06-478C-B3D2-089A13121C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618951"/>
        <c:axId val="30683928"/>
        <c:axId val="0"/>
      </c:bar3DChart>
      <c:catAx>
        <c:axId val="49618951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30683928"/>
        <c:crosses val="autoZero"/>
        <c:auto val="1"/>
        <c:lblAlgn val="ctr"/>
        <c:lblOffset val="100"/>
        <c:noMultiLvlLbl val="0"/>
      </c:catAx>
      <c:valAx>
        <c:axId val="30683928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49618951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solidFill>
            <a:srgbClr val="878787"/>
          </a:solidFill>
          <a:round/>
        </a:ln>
      </c:spPr>
    </c:floor>
    <c:sideWall>
      <c:thickness val="0"/>
      <c:spPr>
        <a:noFill/>
        <a:ln w="25560">
          <a:noFill/>
        </a:ln>
      </c:spPr>
    </c:sideWall>
    <c:backWall>
      <c:thickness val="0"/>
      <c:spPr>
        <a:noFill/>
        <a:ln w="25560">
          <a:noFill/>
        </a:ln>
      </c:spPr>
    </c:backWall>
    <c:plotArea>
      <c:layout>
        <c:manualLayout>
          <c:layoutTarget val="inner"/>
          <c:xMode val="edge"/>
          <c:yMode val="edge"/>
          <c:x val="0.22039009122485601"/>
          <c:y val="4.5753450032416397E-2"/>
          <c:w val="0.58845757471659199"/>
          <c:h val="0.927665092155227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Кыштым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B37-4AD8-B779-62669B86FBE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B37-4AD8-B779-62669B86FBE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B37-4AD8-B779-62669B86FBE8}"/>
              </c:ext>
            </c:extLst>
          </c:dPt>
          <c:dLbls>
            <c:dLbl>
              <c:idx val="0"/>
              <c:layout>
                <c:manualLayout>
                  <c:x val="1.44590290887203E-2"/>
                  <c:y val="-3.3935179531796099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0,9%</a:t>
                    </a:r>
                  </a:p>
                </c:rich>
              </c:tx>
              <c:numFmt formatCode="0.00%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B37-4AD8-B779-62669B86FBE8}"/>
                </c:ext>
              </c:extLst>
            </c:dLbl>
            <c:dLbl>
              <c:idx val="1"/>
              <c:layout>
                <c:manualLayout>
                  <c:x val="2.3134446541952399E-2"/>
                  <c:y val="-6.2213777109430999E-17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2,5%</a:t>
                    </a:r>
                  </a:p>
                </c:rich>
              </c:tx>
              <c:numFmt formatCode="0.00%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B37-4AD8-B779-62669B86FBE8}"/>
                </c:ext>
              </c:extLst>
            </c:dLbl>
            <c:dLbl>
              <c:idx val="2"/>
              <c:layout>
                <c:manualLayout>
                  <c:x val="2.7472155268568499E-2"/>
                  <c:y val="0"/>
                </c:manualLayout>
              </c:layout>
              <c:numFmt formatCode="0.0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37-4AD8-B779-62669B86FBE8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1 января 2020 год</c:v>
                </c:pt>
                <c:pt idx="1">
                  <c:v>1 января 2021 год</c:v>
                </c:pt>
                <c:pt idx="2">
                  <c:v>март 2021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8.9999999999999993E-3</c:v>
                </c:pt>
                <c:pt idx="1">
                  <c:v>2.5000000000000001E-2</c:v>
                </c:pt>
                <c:pt idx="2">
                  <c:v>1.72E-2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B37-4AD8-B779-62669B86FBE8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Челябинская область</c:v>
                </c:pt>
              </c:strCache>
            </c:strRef>
          </c:tx>
          <c:spPr>
            <a:solidFill>
              <a:srgbClr val="C0504D"/>
            </a:solidFill>
            <a:ln w="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2B37-4AD8-B779-62669B86FBE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2B37-4AD8-B779-62669B86FBE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2B37-4AD8-B779-62669B86FBE8}"/>
              </c:ext>
            </c:extLst>
          </c:dPt>
          <c:dLbls>
            <c:dLbl>
              <c:idx val="0"/>
              <c:layout>
                <c:manualLayout>
                  <c:x val="1.8796737815336299E-2"/>
                  <c:y val="-1.01805538595388E-2"/>
                </c:manualLayout>
              </c:layout>
              <c:numFmt formatCode="0.0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B37-4AD8-B779-62669B86FBE8}"/>
                </c:ext>
              </c:extLst>
            </c:dLbl>
            <c:dLbl>
              <c:idx val="1"/>
              <c:layout>
                <c:manualLayout>
                  <c:x val="1.44590290887202E-2"/>
                  <c:y val="-3.3935179531796099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strike="noStrike" spc="-1">
                        <a:solidFill>
                          <a:srgbClr val="1F497D"/>
                        </a:solidFill>
                        <a:latin typeface="Arial"/>
                        <a:ea typeface="DejaVu Sans"/>
                      </a:rPr>
                      <a:t>7,1%</a:t>
                    </a:r>
                  </a:p>
                </c:rich>
              </c:tx>
              <c:numFmt formatCode="0.00%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2B37-4AD8-B779-62669B86FBE8}"/>
                </c:ext>
              </c:extLst>
            </c:dLbl>
            <c:dLbl>
              <c:idx val="2"/>
              <c:layout>
                <c:manualLayout>
                  <c:x val="2.1688543633080402E-2"/>
                  <c:y val="-2.03611077190777E-2"/>
                </c:manualLayout>
              </c:layout>
              <c:numFmt formatCode="0.0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B37-4AD8-B779-62669B86FBE8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1 января 2020 год</c:v>
                </c:pt>
                <c:pt idx="1">
                  <c:v>1 января 2021 год</c:v>
                </c:pt>
                <c:pt idx="2">
                  <c:v>март 2021 год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3.1899999999999998E-2</c:v>
                </c:pt>
                <c:pt idx="1">
                  <c:v>7.0999999999999994E-2</c:v>
                </c:pt>
                <c:pt idx="2">
                  <c:v>2.6599999999999999E-2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B37-4AD8-B779-62669B86F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0694203"/>
        <c:axId val="58128174"/>
        <c:axId val="0"/>
      </c:bar3DChart>
      <c:catAx>
        <c:axId val="70694203"/>
        <c:scaling>
          <c:orientation val="minMax"/>
        </c:scaling>
        <c:delete val="0"/>
        <c:axPos val="l"/>
        <c:numFmt formatCode="[$-419]dd/mm/yyyy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16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58128174"/>
        <c:crosses val="autoZero"/>
        <c:auto val="1"/>
        <c:lblAlgn val="ctr"/>
        <c:lblOffset val="100"/>
        <c:noMultiLvlLbl val="0"/>
      </c:catAx>
      <c:valAx>
        <c:axId val="5812817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0694203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306593584597497"/>
          <c:y val="0.15514248416842599"/>
          <c:w val="0.18550780193210101"/>
          <c:h val="0.64923393285519804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1F497D"/>
              </a:solidFill>
              <a:latin typeface="Arial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2160" b="0" i="1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r>
              <a:rPr lang="ru-RU" sz="216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(млн рублей)</a:t>
            </a:r>
          </a:p>
        </c:rich>
      </c:tx>
      <c:layout>
        <c:manualLayout>
          <c:xMode val="edge"/>
          <c:yMode val="edge"/>
          <c:x val="0.17684685814624401"/>
          <c:y val="7.7025777960357403E-3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1"/>
    </c:view3D>
    <c:floor>
      <c:thickness val="0"/>
      <c:spPr>
        <a:noFill/>
        <a:ln w="9360">
          <a:solidFill>
            <a:srgbClr val="878787"/>
          </a:solidFill>
          <a:round/>
        </a:ln>
      </c:spPr>
    </c:floor>
    <c:sideWall>
      <c:thickness val="0"/>
      <c:spPr>
        <a:noFill/>
        <a:ln w="9360">
          <a:solidFill>
            <a:srgbClr val="878787"/>
          </a:solidFill>
          <a:round/>
        </a:ln>
      </c:spPr>
    </c:sideWall>
    <c:backWall>
      <c:thickness val="0"/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9.5112671934445406E-2"/>
          <c:y val="0.23220704529115699"/>
          <c:w val="0.88699360341151401"/>
          <c:h val="0.6104549655951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4BACC6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D04-4384-BFA9-7F2A0975D65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D04-4384-BFA9-7F2A0975D65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D04-4384-BFA9-7F2A0975D651}"/>
              </c:ext>
            </c:extLst>
          </c:dPt>
          <c:dLbls>
            <c:dLbl>
              <c:idx val="0"/>
              <c:layout>
                <c:manualLayout>
                  <c:x val="2.9745260132277601E-2"/>
                  <c:y val="-9.27150104047402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04-4384-BFA9-7F2A0975D651}"/>
                </c:ext>
              </c:extLst>
            </c:dLbl>
            <c:dLbl>
              <c:idx val="1"/>
              <c:layout>
                <c:manualLayout>
                  <c:x val="2.0558774844468299E-2"/>
                  <c:y val="-0.145876222127507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04-4384-BFA9-7F2A0975D651}"/>
                </c:ext>
              </c:extLst>
            </c:dLbl>
            <c:dLbl>
              <c:idx val="2"/>
              <c:layout>
                <c:manualLayout>
                  <c:x val="2.7302559031741301E-2"/>
                  <c:y val="-0.16012126018226799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04-4384-BFA9-7F2A0975D651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0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2018 год </c:v>
                </c:pt>
                <c:pt idx="1">
                  <c:v>2019 год 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1484.5</c:v>
                </c:pt>
                <c:pt idx="1">
                  <c:v>2699.3</c:v>
                </c:pt>
                <c:pt idx="2">
                  <c:v>6699.9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D04-4384-BFA9-7F2A0975D6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977966"/>
        <c:axId val="69826850"/>
        <c:axId val="0"/>
      </c:bar3DChart>
      <c:catAx>
        <c:axId val="9297796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69826850"/>
        <c:crosses val="autoZero"/>
        <c:auto val="1"/>
        <c:lblAlgn val="ctr"/>
        <c:lblOffset val="100"/>
        <c:noMultiLvlLbl val="0"/>
      </c:catAx>
      <c:valAx>
        <c:axId val="69826850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92977966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solidFill>
            <a:srgbClr val="878787"/>
          </a:solidFill>
          <a:round/>
        </a:ln>
      </c:spPr>
    </c:floor>
    <c:sideWall>
      <c:thickness val="0"/>
      <c:spPr>
        <a:noFill/>
        <a:ln w="9360">
          <a:solidFill>
            <a:srgbClr val="878787"/>
          </a:solidFill>
          <a:round/>
        </a:ln>
      </c:spPr>
    </c:sideWall>
    <c:backWall>
      <c:thickness val="0"/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8.1446311176040898E-2"/>
          <c:y val="3.5398230088495602E-2"/>
          <c:w val="0.85756026296566801"/>
          <c:h val="0.8085160959343340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4BACC6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8AD-4CFB-B6BB-BF94E71CD04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8AD-4CFB-B6BB-BF94E71CD04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8AD-4CFB-B6BB-BF94E71CD048}"/>
              </c:ext>
            </c:extLst>
          </c:dPt>
          <c:dLbls>
            <c:dLbl>
              <c:idx val="0"/>
              <c:layout>
                <c:manualLayout>
                  <c:x val="2.4327009409442601E-2"/>
                  <c:y val="-1.20846446785176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8AD-4CFB-B6BB-BF94E71CD048}"/>
                </c:ext>
              </c:extLst>
            </c:dLbl>
            <c:dLbl>
              <c:idx val="1"/>
              <c:layout>
                <c:manualLayout>
                  <c:x val="2.6273158626132598E-2"/>
                  <c:y val="-3.2439937973399398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AD-4CFB-B6BB-BF94E71CD048}"/>
                </c:ext>
              </c:extLst>
            </c:dLbl>
            <c:dLbl>
              <c:idx val="2"/>
              <c:layout>
                <c:manualLayout>
                  <c:x val="3.1938541411874397E-2"/>
                  <c:y val="-3.5849398483442499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8AD-4CFB-B6BB-BF94E71CD048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0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2018 год </c:v>
                </c:pt>
                <c:pt idx="1">
                  <c:v>2019 год </c:v>
                </c:pt>
                <c:pt idx="2">
                  <c:v>2020 год 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22018.400000000001</c:v>
                </c:pt>
                <c:pt idx="1">
                  <c:v>21164.6</c:v>
                </c:pt>
                <c:pt idx="2">
                  <c:v>26191.9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8AD-4CFB-B6BB-BF94E71CD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87912184"/>
        <c:axId val="14347906"/>
        <c:axId val="0"/>
      </c:bar3DChart>
      <c:catAx>
        <c:axId val="87912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14347906"/>
        <c:crosses val="autoZero"/>
        <c:auto val="1"/>
        <c:lblAlgn val="ctr"/>
        <c:lblOffset val="100"/>
        <c:noMultiLvlLbl val="0"/>
      </c:catAx>
      <c:valAx>
        <c:axId val="14347906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87912184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solidFill>
            <a:srgbClr val="878787"/>
          </a:solidFill>
          <a:round/>
        </a:ln>
      </c:spPr>
    </c:floor>
    <c:sideWall>
      <c:thickness val="0"/>
      <c:spPr>
        <a:noFill/>
        <a:ln w="9360">
          <a:solidFill>
            <a:srgbClr val="878787"/>
          </a:solidFill>
          <a:round/>
        </a:ln>
      </c:spPr>
    </c:sideWall>
    <c:backWall>
      <c:thickness val="0"/>
      <c:spPr>
        <a:noFill/>
        <a:ln w="9360">
          <a:solidFill>
            <a:srgbClr val="878787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3.3951006344804399E-2"/>
          <c:y val="3.5334514842711599E-2"/>
          <c:w val="0.95113240052102999"/>
          <c:h val="0.808595480726628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4BACC6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F81-466C-844D-259EFDABA1E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F81-466C-844D-259EFDABA1E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1F81-466C-844D-259EFDABA1E1}"/>
              </c:ext>
            </c:extLst>
          </c:dPt>
          <c:dLbls>
            <c:dLbl>
              <c:idx val="0"/>
              <c:layout>
                <c:manualLayout>
                  <c:x val="1.7136451222964599E-2"/>
                  <c:y val="-7.4358180671447296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F81-466C-844D-259EFDABA1E1}"/>
                </c:ext>
              </c:extLst>
            </c:dLbl>
            <c:dLbl>
              <c:idx val="1"/>
              <c:layout>
                <c:manualLayout>
                  <c:x val="3.0806067844313601E-2"/>
                  <c:y val="-3.2264580548058398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81-466C-844D-259EFDABA1E1}"/>
                </c:ext>
              </c:extLst>
            </c:dLbl>
            <c:dLbl>
              <c:idx val="2"/>
              <c:layout>
                <c:manualLayout>
                  <c:x val="2.8411310780283701E-2"/>
                  <c:y val="2.3273338460393501E-3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2000" b="0" strike="noStrike" spc="-1">
                      <a:solidFill>
                        <a:srgbClr val="1F497D"/>
                      </a:solidFill>
                      <a:latin typeface="Arial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F81-466C-844D-259EFDABA1E1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0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2977.1</c:v>
                </c:pt>
                <c:pt idx="1">
                  <c:v>2951.8</c:v>
                </c:pt>
                <c:pt idx="2">
                  <c:v>3341.3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F81-466C-844D-259EFDABA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38261115"/>
        <c:axId val="72372624"/>
        <c:axId val="0"/>
      </c:bar3DChart>
      <c:catAx>
        <c:axId val="38261115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72372624"/>
        <c:crosses val="autoZero"/>
        <c:auto val="1"/>
        <c:lblAlgn val="ctr"/>
        <c:lblOffset val="100"/>
        <c:noMultiLvlLbl val="0"/>
      </c:catAx>
      <c:valAx>
        <c:axId val="72372624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38261115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6.9604629517219005E-2"/>
          <c:y val="4.4196388056992497E-2"/>
          <c:w val="0.62332564444983996"/>
          <c:h val="0.8325619384699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Построено квадратных метров жилья, включая ИЖС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000" b="0" strike="noStrike" spc="-1">
                    <a:solidFill>
                      <a:srgbClr val="1F497D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17116</c:v>
                </c:pt>
                <c:pt idx="1">
                  <c:v>24089</c:v>
                </c:pt>
                <c:pt idx="2">
                  <c:v>16680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C-47DF-B8E2-CDC935DABD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933648"/>
        <c:axId val="16237062"/>
      </c:barChart>
      <c:catAx>
        <c:axId val="46933648"/>
        <c:scaling>
          <c:orientation val="minMax"/>
        </c:scaling>
        <c:delete val="0"/>
        <c:axPos val="b"/>
        <c:numFmt formatCode="[$-419]dd/mm/yyyy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2000" b="0" strike="noStrike" spc="-1">
                <a:solidFill>
                  <a:srgbClr val="1F497D"/>
                </a:solidFill>
                <a:latin typeface="Arial"/>
                <a:ea typeface="DejaVu Sans"/>
              </a:defRPr>
            </a:pPr>
            <a:endParaRPr lang="ru-RU"/>
          </a:p>
        </c:txPr>
        <c:crossAx val="16237062"/>
        <c:crosses val="autoZero"/>
        <c:auto val="1"/>
        <c:lblAlgn val="ctr"/>
        <c:lblOffset val="100"/>
        <c:noMultiLvlLbl val="0"/>
      </c:catAx>
      <c:valAx>
        <c:axId val="16237062"/>
        <c:scaling>
          <c:orientation val="minMax"/>
        </c:scaling>
        <c:delete val="1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46933648"/>
        <c:crosses val="autoZero"/>
        <c:crossBetween val="between"/>
      </c:valAx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77708077031924605"/>
          <c:y val="0.17938276302625999"/>
          <c:w val="0.22291922968075401"/>
          <c:h val="0.6188318511817320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2000" b="0" strike="noStrike" spc="-1">
              <a:solidFill>
                <a:srgbClr val="000000"/>
              </a:solidFill>
              <a:latin typeface="Arial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0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CA1389-A759-4013-A852-2F188473FCE9}" type="doc">
      <dgm:prSet loTypeId="urn:microsoft.com/office/officeart/2008/layout/PictureStrips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6455B8-0DC6-437C-A1D9-3D2FDA4B1B4D}">
      <dgm:prSet phldrT="[Текст]" custT="1"/>
      <dgm:spPr/>
      <dgm:t>
        <a:bodyPr/>
        <a:lstStyle/>
        <a:p>
          <a:r>
            <a:rPr lang="ru-RU" sz="1600" dirty="0"/>
            <a:t>ориентация на человека</a:t>
          </a:r>
        </a:p>
      </dgm:t>
    </dgm:pt>
    <dgm:pt modelId="{0BB2C569-ECF0-40FF-81E1-6AD60209AB6A}" type="parTrans" cxnId="{811CDB06-CF32-4D21-BFF0-F5E13379DFDB}">
      <dgm:prSet/>
      <dgm:spPr/>
      <dgm:t>
        <a:bodyPr/>
        <a:lstStyle/>
        <a:p>
          <a:endParaRPr lang="ru-RU"/>
        </a:p>
      </dgm:t>
    </dgm:pt>
    <dgm:pt modelId="{9B208EB5-10C1-4C46-BD04-AB53D5FEA3DA}" type="sibTrans" cxnId="{811CDB06-CF32-4D21-BFF0-F5E13379DFDB}">
      <dgm:prSet/>
      <dgm:spPr/>
      <dgm:t>
        <a:bodyPr/>
        <a:lstStyle/>
        <a:p>
          <a:endParaRPr lang="ru-RU"/>
        </a:p>
      </dgm:t>
    </dgm:pt>
    <dgm:pt modelId="{96FE6AE9-E1EF-454F-9063-3670A7B17C3E}">
      <dgm:prSet phldrT="[Текст]"/>
      <dgm:spPr/>
      <dgm:t>
        <a:bodyPr/>
        <a:lstStyle/>
        <a:p>
          <a:r>
            <a:rPr lang="ru-RU" dirty="0"/>
            <a:t>технологичность городской инфраструктуры</a:t>
          </a:r>
        </a:p>
      </dgm:t>
    </dgm:pt>
    <dgm:pt modelId="{B5FC9126-2F4F-4215-AD9F-D828F130F14A}" type="parTrans" cxnId="{A2DADDAE-5669-4D16-82E1-0C91B4EBAE01}">
      <dgm:prSet/>
      <dgm:spPr/>
      <dgm:t>
        <a:bodyPr/>
        <a:lstStyle/>
        <a:p>
          <a:endParaRPr lang="ru-RU"/>
        </a:p>
      </dgm:t>
    </dgm:pt>
    <dgm:pt modelId="{2BBB06D0-391D-462C-B47A-BCD52A849FF4}" type="sibTrans" cxnId="{A2DADDAE-5669-4D16-82E1-0C91B4EBAE01}">
      <dgm:prSet/>
      <dgm:spPr/>
      <dgm:t>
        <a:bodyPr/>
        <a:lstStyle/>
        <a:p>
          <a:endParaRPr lang="ru-RU"/>
        </a:p>
      </dgm:t>
    </dgm:pt>
    <dgm:pt modelId="{6B30EDAF-AE5A-466C-93FD-E0965CEA6096}">
      <dgm:prSet phldrT="[Текст]" custT="1"/>
      <dgm:spPr/>
      <dgm:t>
        <a:bodyPr/>
        <a:lstStyle/>
        <a:p>
          <a:r>
            <a:rPr lang="ru-RU" sz="1600" dirty="0"/>
            <a:t>повышение качества управления городскими ресурсами</a:t>
          </a:r>
        </a:p>
      </dgm:t>
    </dgm:pt>
    <dgm:pt modelId="{0412E10C-93E0-4AAD-A719-5A5A0ACC2126}" type="parTrans" cxnId="{55883662-B7DF-44A8-84F4-353628B19707}">
      <dgm:prSet/>
      <dgm:spPr/>
      <dgm:t>
        <a:bodyPr/>
        <a:lstStyle/>
        <a:p>
          <a:endParaRPr lang="ru-RU"/>
        </a:p>
      </dgm:t>
    </dgm:pt>
    <dgm:pt modelId="{39176FF3-D297-43CF-AD93-BE0EB98DA64E}" type="sibTrans" cxnId="{55883662-B7DF-44A8-84F4-353628B19707}">
      <dgm:prSet/>
      <dgm:spPr/>
      <dgm:t>
        <a:bodyPr/>
        <a:lstStyle/>
        <a:p>
          <a:endParaRPr lang="ru-RU"/>
        </a:p>
      </dgm:t>
    </dgm:pt>
    <dgm:pt modelId="{78B5EE16-8373-4E2E-8342-7B39086A8A35}">
      <dgm:prSet custT="1"/>
      <dgm:spPr/>
      <dgm:t>
        <a:bodyPr/>
        <a:lstStyle/>
        <a:p>
          <a:r>
            <a:rPr lang="ru-RU" sz="1600" dirty="0"/>
            <a:t>комфортная и безопасная среда</a:t>
          </a:r>
        </a:p>
      </dgm:t>
    </dgm:pt>
    <dgm:pt modelId="{3F33C9CD-F0AB-4C7D-B524-DAEFA4CB1099}" type="parTrans" cxnId="{37ED843E-4BBE-483D-A806-DEBA12534D3C}">
      <dgm:prSet/>
      <dgm:spPr/>
      <dgm:t>
        <a:bodyPr/>
        <a:lstStyle/>
        <a:p>
          <a:endParaRPr lang="ru-RU"/>
        </a:p>
      </dgm:t>
    </dgm:pt>
    <dgm:pt modelId="{A53F8603-4D4C-419A-93BA-664AF89C938E}" type="sibTrans" cxnId="{37ED843E-4BBE-483D-A806-DEBA12534D3C}">
      <dgm:prSet/>
      <dgm:spPr/>
      <dgm:t>
        <a:bodyPr/>
        <a:lstStyle/>
        <a:p>
          <a:endParaRPr lang="ru-RU"/>
        </a:p>
      </dgm:t>
    </dgm:pt>
    <dgm:pt modelId="{D667E164-6BC6-4D5A-B1C6-953B5A8D92F2}">
      <dgm:prSet/>
      <dgm:spPr/>
      <dgm:t>
        <a:bodyPr/>
        <a:lstStyle/>
        <a:p>
          <a:r>
            <a:rPr lang="ru-RU" dirty="0"/>
            <a:t>экономическая эффективность</a:t>
          </a:r>
        </a:p>
      </dgm:t>
    </dgm:pt>
    <dgm:pt modelId="{BE0FBF01-93E9-4D0E-B8E7-09BCDEEC8478}" type="parTrans" cxnId="{C5D653EA-7711-4373-8326-7FA470CF9FD6}">
      <dgm:prSet/>
      <dgm:spPr/>
      <dgm:t>
        <a:bodyPr/>
        <a:lstStyle/>
        <a:p>
          <a:endParaRPr lang="ru-RU"/>
        </a:p>
      </dgm:t>
    </dgm:pt>
    <dgm:pt modelId="{903D527F-C4A9-4674-969C-7382B27DEBA1}" type="sibTrans" cxnId="{C5D653EA-7711-4373-8326-7FA470CF9FD6}">
      <dgm:prSet/>
      <dgm:spPr/>
      <dgm:t>
        <a:bodyPr/>
        <a:lstStyle/>
        <a:p>
          <a:endParaRPr lang="ru-RU"/>
        </a:p>
      </dgm:t>
    </dgm:pt>
    <dgm:pt modelId="{4C70E0D9-EC1D-4E1B-953C-0548EC0CB55D}" type="pres">
      <dgm:prSet presAssocID="{83CA1389-A759-4013-A852-2F188473FCE9}" presName="Name0" presStyleCnt="0">
        <dgm:presLayoutVars>
          <dgm:dir/>
          <dgm:resizeHandles val="exact"/>
        </dgm:presLayoutVars>
      </dgm:prSet>
      <dgm:spPr/>
    </dgm:pt>
    <dgm:pt modelId="{E461357A-05B4-4673-B90F-146611DB202D}" type="pres">
      <dgm:prSet presAssocID="{3E6455B8-0DC6-437C-A1D9-3D2FDA4B1B4D}" presName="composite" presStyleCnt="0"/>
      <dgm:spPr/>
    </dgm:pt>
    <dgm:pt modelId="{14F43D02-C6F2-49E4-8ED6-9131492A95E5}" type="pres">
      <dgm:prSet presAssocID="{3E6455B8-0DC6-437C-A1D9-3D2FDA4B1B4D}" presName="rect1" presStyleLbl="trAlignAcc1" presStyleIdx="0" presStyleCnt="5">
        <dgm:presLayoutVars>
          <dgm:bulletEnabled val="1"/>
        </dgm:presLayoutVars>
      </dgm:prSet>
      <dgm:spPr/>
    </dgm:pt>
    <dgm:pt modelId="{3295E447-CB2B-4007-956F-B0996644D5F4}" type="pres">
      <dgm:prSet presAssocID="{3E6455B8-0DC6-437C-A1D9-3D2FDA4B1B4D}" presName="rect2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5B2D129-37C9-4DDB-A656-FF1E0959B822}" type="pres">
      <dgm:prSet presAssocID="{9B208EB5-10C1-4C46-BD04-AB53D5FEA3DA}" presName="sibTrans" presStyleCnt="0"/>
      <dgm:spPr/>
    </dgm:pt>
    <dgm:pt modelId="{5AA18848-8DF7-4D3B-B223-119ED8E06E64}" type="pres">
      <dgm:prSet presAssocID="{96FE6AE9-E1EF-454F-9063-3670A7B17C3E}" presName="composite" presStyleCnt="0"/>
      <dgm:spPr/>
    </dgm:pt>
    <dgm:pt modelId="{690B1256-3A58-4352-8189-A440654BC98D}" type="pres">
      <dgm:prSet presAssocID="{96FE6AE9-E1EF-454F-9063-3670A7B17C3E}" presName="rect1" presStyleLbl="trAlignAcc1" presStyleIdx="1" presStyleCnt="5">
        <dgm:presLayoutVars>
          <dgm:bulletEnabled val="1"/>
        </dgm:presLayoutVars>
      </dgm:prSet>
      <dgm:spPr/>
    </dgm:pt>
    <dgm:pt modelId="{35F519E8-A919-4DA4-B33D-54D1F20C2A51}" type="pres">
      <dgm:prSet presAssocID="{96FE6AE9-E1EF-454F-9063-3670A7B17C3E}" presName="rect2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C4BC84B1-4EC1-41E5-9C8C-4736A8AEBA57}" type="pres">
      <dgm:prSet presAssocID="{2BBB06D0-391D-462C-B47A-BCD52A849FF4}" presName="sibTrans" presStyleCnt="0"/>
      <dgm:spPr/>
    </dgm:pt>
    <dgm:pt modelId="{879A96C5-5D6B-47C8-B604-DD5E239B1D9E}" type="pres">
      <dgm:prSet presAssocID="{6B30EDAF-AE5A-466C-93FD-E0965CEA6096}" presName="composite" presStyleCnt="0"/>
      <dgm:spPr/>
    </dgm:pt>
    <dgm:pt modelId="{39BD06E8-98C6-43B0-ACD0-66253E18E0DE}" type="pres">
      <dgm:prSet presAssocID="{6B30EDAF-AE5A-466C-93FD-E0965CEA6096}" presName="rect1" presStyleLbl="trAlignAcc1" presStyleIdx="2" presStyleCnt="5" custScaleY="147807">
        <dgm:presLayoutVars>
          <dgm:bulletEnabled val="1"/>
        </dgm:presLayoutVars>
      </dgm:prSet>
      <dgm:spPr/>
    </dgm:pt>
    <dgm:pt modelId="{FD3F5E75-FF52-4C26-BE77-851CE8C2FA14}" type="pres">
      <dgm:prSet presAssocID="{6B30EDAF-AE5A-466C-93FD-E0965CEA6096}" presName="rect2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EF6BCD3F-4A6C-4F3B-B2D9-9316BD535EE7}" type="pres">
      <dgm:prSet presAssocID="{39176FF3-D297-43CF-AD93-BE0EB98DA64E}" presName="sibTrans" presStyleCnt="0"/>
      <dgm:spPr/>
    </dgm:pt>
    <dgm:pt modelId="{D2F95274-3494-43B9-881E-4188FDCA2AC6}" type="pres">
      <dgm:prSet presAssocID="{D667E164-6BC6-4D5A-B1C6-953B5A8D92F2}" presName="composite" presStyleCnt="0"/>
      <dgm:spPr/>
    </dgm:pt>
    <dgm:pt modelId="{9B7F3B10-DEFC-4E11-8E15-0E3050221B8E}" type="pres">
      <dgm:prSet presAssocID="{D667E164-6BC6-4D5A-B1C6-953B5A8D92F2}" presName="rect1" presStyleLbl="trAlignAcc1" presStyleIdx="3" presStyleCnt="5">
        <dgm:presLayoutVars>
          <dgm:bulletEnabled val="1"/>
        </dgm:presLayoutVars>
      </dgm:prSet>
      <dgm:spPr/>
    </dgm:pt>
    <dgm:pt modelId="{0250A656-847A-4447-9BEA-ED5422EE956F}" type="pres">
      <dgm:prSet presAssocID="{D667E164-6BC6-4D5A-B1C6-953B5A8D92F2}" presName="rect2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C5EBF11-FD07-48F1-9B29-19A14E67AC88}" type="pres">
      <dgm:prSet presAssocID="{903D527F-C4A9-4674-969C-7382B27DEBA1}" presName="sibTrans" presStyleCnt="0"/>
      <dgm:spPr/>
    </dgm:pt>
    <dgm:pt modelId="{71180080-BF50-47EF-9D7E-FF4BA585DA65}" type="pres">
      <dgm:prSet presAssocID="{78B5EE16-8373-4E2E-8342-7B39086A8A35}" presName="composite" presStyleCnt="0"/>
      <dgm:spPr/>
    </dgm:pt>
    <dgm:pt modelId="{8E1E4D8F-EEDB-41A4-8FBA-07003C0B258D}" type="pres">
      <dgm:prSet presAssocID="{78B5EE16-8373-4E2E-8342-7B39086A8A35}" presName="rect1" presStyleLbl="trAlignAcc1" presStyleIdx="4" presStyleCnt="5">
        <dgm:presLayoutVars>
          <dgm:bulletEnabled val="1"/>
        </dgm:presLayoutVars>
      </dgm:prSet>
      <dgm:spPr/>
    </dgm:pt>
    <dgm:pt modelId="{E3EDA7BF-D88C-4161-80BE-BD79E7081021}" type="pres">
      <dgm:prSet presAssocID="{78B5EE16-8373-4E2E-8342-7B39086A8A35}" presName="rect2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811CDB06-CF32-4D21-BFF0-F5E13379DFDB}" srcId="{83CA1389-A759-4013-A852-2F188473FCE9}" destId="{3E6455B8-0DC6-437C-A1D9-3D2FDA4B1B4D}" srcOrd="0" destOrd="0" parTransId="{0BB2C569-ECF0-40FF-81E1-6AD60209AB6A}" sibTransId="{9B208EB5-10C1-4C46-BD04-AB53D5FEA3DA}"/>
    <dgm:cxn modelId="{F523C616-6CA5-44D4-A04D-EE58917156DC}" type="presOf" srcId="{D667E164-6BC6-4D5A-B1C6-953B5A8D92F2}" destId="{9B7F3B10-DEFC-4E11-8E15-0E3050221B8E}" srcOrd="0" destOrd="0" presId="urn:microsoft.com/office/officeart/2008/layout/PictureStrips"/>
    <dgm:cxn modelId="{37ED843E-4BBE-483D-A806-DEBA12534D3C}" srcId="{83CA1389-A759-4013-A852-2F188473FCE9}" destId="{78B5EE16-8373-4E2E-8342-7B39086A8A35}" srcOrd="4" destOrd="0" parTransId="{3F33C9CD-F0AB-4C7D-B524-DAEFA4CB1099}" sibTransId="{A53F8603-4D4C-419A-93BA-664AF89C938E}"/>
    <dgm:cxn modelId="{55883662-B7DF-44A8-84F4-353628B19707}" srcId="{83CA1389-A759-4013-A852-2F188473FCE9}" destId="{6B30EDAF-AE5A-466C-93FD-E0965CEA6096}" srcOrd="2" destOrd="0" parTransId="{0412E10C-93E0-4AAD-A719-5A5A0ACC2126}" sibTransId="{39176FF3-D297-43CF-AD93-BE0EB98DA64E}"/>
    <dgm:cxn modelId="{42C9E873-262E-455C-BE4A-788BF7790C99}" type="presOf" srcId="{3E6455B8-0DC6-437C-A1D9-3D2FDA4B1B4D}" destId="{14F43D02-C6F2-49E4-8ED6-9131492A95E5}" srcOrd="0" destOrd="0" presId="urn:microsoft.com/office/officeart/2008/layout/PictureStrips"/>
    <dgm:cxn modelId="{4191A258-8FD3-410E-B60B-03A4C3396D08}" type="presOf" srcId="{96FE6AE9-E1EF-454F-9063-3670A7B17C3E}" destId="{690B1256-3A58-4352-8189-A440654BC98D}" srcOrd="0" destOrd="0" presId="urn:microsoft.com/office/officeart/2008/layout/PictureStrips"/>
    <dgm:cxn modelId="{BA05509D-C967-4931-8C28-2845638CC3EE}" type="presOf" srcId="{6B30EDAF-AE5A-466C-93FD-E0965CEA6096}" destId="{39BD06E8-98C6-43B0-ACD0-66253E18E0DE}" srcOrd="0" destOrd="0" presId="urn:microsoft.com/office/officeart/2008/layout/PictureStrips"/>
    <dgm:cxn modelId="{24F9D7A8-DACA-4DBC-8277-15170632A4AD}" type="presOf" srcId="{78B5EE16-8373-4E2E-8342-7B39086A8A35}" destId="{8E1E4D8F-EEDB-41A4-8FBA-07003C0B258D}" srcOrd="0" destOrd="0" presId="urn:microsoft.com/office/officeart/2008/layout/PictureStrips"/>
    <dgm:cxn modelId="{A2CCA7A9-495F-4D20-B9AB-5C10A5D13432}" type="presOf" srcId="{83CA1389-A759-4013-A852-2F188473FCE9}" destId="{4C70E0D9-EC1D-4E1B-953C-0548EC0CB55D}" srcOrd="0" destOrd="0" presId="urn:microsoft.com/office/officeart/2008/layout/PictureStrips"/>
    <dgm:cxn modelId="{A2DADDAE-5669-4D16-82E1-0C91B4EBAE01}" srcId="{83CA1389-A759-4013-A852-2F188473FCE9}" destId="{96FE6AE9-E1EF-454F-9063-3670A7B17C3E}" srcOrd="1" destOrd="0" parTransId="{B5FC9126-2F4F-4215-AD9F-D828F130F14A}" sibTransId="{2BBB06D0-391D-462C-B47A-BCD52A849FF4}"/>
    <dgm:cxn modelId="{C5D653EA-7711-4373-8326-7FA470CF9FD6}" srcId="{83CA1389-A759-4013-A852-2F188473FCE9}" destId="{D667E164-6BC6-4D5A-B1C6-953B5A8D92F2}" srcOrd="3" destOrd="0" parTransId="{BE0FBF01-93E9-4D0E-B8E7-09BCDEEC8478}" sibTransId="{903D527F-C4A9-4674-969C-7382B27DEBA1}"/>
    <dgm:cxn modelId="{6839AE84-2BB2-4B63-A484-B9C6AC39F439}" type="presParOf" srcId="{4C70E0D9-EC1D-4E1B-953C-0548EC0CB55D}" destId="{E461357A-05B4-4673-B90F-146611DB202D}" srcOrd="0" destOrd="0" presId="urn:microsoft.com/office/officeart/2008/layout/PictureStrips"/>
    <dgm:cxn modelId="{5757B8D5-3E1D-419D-AE91-81AA14AC0868}" type="presParOf" srcId="{E461357A-05B4-4673-B90F-146611DB202D}" destId="{14F43D02-C6F2-49E4-8ED6-9131492A95E5}" srcOrd="0" destOrd="0" presId="urn:microsoft.com/office/officeart/2008/layout/PictureStrips"/>
    <dgm:cxn modelId="{A1DFA033-DCA3-4A04-924A-5FBF48290EC6}" type="presParOf" srcId="{E461357A-05B4-4673-B90F-146611DB202D}" destId="{3295E447-CB2B-4007-956F-B0996644D5F4}" srcOrd="1" destOrd="0" presId="urn:microsoft.com/office/officeart/2008/layout/PictureStrips"/>
    <dgm:cxn modelId="{176E7881-D7D3-44BD-B780-45B9D93F4F70}" type="presParOf" srcId="{4C70E0D9-EC1D-4E1B-953C-0548EC0CB55D}" destId="{25B2D129-37C9-4DDB-A656-FF1E0959B822}" srcOrd="1" destOrd="0" presId="urn:microsoft.com/office/officeart/2008/layout/PictureStrips"/>
    <dgm:cxn modelId="{8F5741AE-1399-4F23-BA58-B964498CA085}" type="presParOf" srcId="{4C70E0D9-EC1D-4E1B-953C-0548EC0CB55D}" destId="{5AA18848-8DF7-4D3B-B223-119ED8E06E64}" srcOrd="2" destOrd="0" presId="urn:microsoft.com/office/officeart/2008/layout/PictureStrips"/>
    <dgm:cxn modelId="{EA86F514-8313-4304-8512-ABC1271017AD}" type="presParOf" srcId="{5AA18848-8DF7-4D3B-B223-119ED8E06E64}" destId="{690B1256-3A58-4352-8189-A440654BC98D}" srcOrd="0" destOrd="0" presId="urn:microsoft.com/office/officeart/2008/layout/PictureStrips"/>
    <dgm:cxn modelId="{5B8AF4B1-9286-4AEB-B2FB-67FF7E162D6E}" type="presParOf" srcId="{5AA18848-8DF7-4D3B-B223-119ED8E06E64}" destId="{35F519E8-A919-4DA4-B33D-54D1F20C2A51}" srcOrd="1" destOrd="0" presId="urn:microsoft.com/office/officeart/2008/layout/PictureStrips"/>
    <dgm:cxn modelId="{30031896-CC14-4A1A-AE23-8FD0FE3DD4A2}" type="presParOf" srcId="{4C70E0D9-EC1D-4E1B-953C-0548EC0CB55D}" destId="{C4BC84B1-4EC1-41E5-9C8C-4736A8AEBA57}" srcOrd="3" destOrd="0" presId="urn:microsoft.com/office/officeart/2008/layout/PictureStrips"/>
    <dgm:cxn modelId="{23B4D06F-74BA-49C8-91A0-4F76AC29ABCC}" type="presParOf" srcId="{4C70E0D9-EC1D-4E1B-953C-0548EC0CB55D}" destId="{879A96C5-5D6B-47C8-B604-DD5E239B1D9E}" srcOrd="4" destOrd="0" presId="urn:microsoft.com/office/officeart/2008/layout/PictureStrips"/>
    <dgm:cxn modelId="{D86FE76A-003D-413A-A76D-C235181CFB9E}" type="presParOf" srcId="{879A96C5-5D6B-47C8-B604-DD5E239B1D9E}" destId="{39BD06E8-98C6-43B0-ACD0-66253E18E0DE}" srcOrd="0" destOrd="0" presId="urn:microsoft.com/office/officeart/2008/layout/PictureStrips"/>
    <dgm:cxn modelId="{91457742-9DE7-4F14-8AD4-05EAE103EF4A}" type="presParOf" srcId="{879A96C5-5D6B-47C8-B604-DD5E239B1D9E}" destId="{FD3F5E75-FF52-4C26-BE77-851CE8C2FA14}" srcOrd="1" destOrd="0" presId="urn:microsoft.com/office/officeart/2008/layout/PictureStrips"/>
    <dgm:cxn modelId="{72738CBB-E432-47A5-9467-19A6A0E0C618}" type="presParOf" srcId="{4C70E0D9-EC1D-4E1B-953C-0548EC0CB55D}" destId="{EF6BCD3F-4A6C-4F3B-B2D9-9316BD535EE7}" srcOrd="5" destOrd="0" presId="urn:microsoft.com/office/officeart/2008/layout/PictureStrips"/>
    <dgm:cxn modelId="{799FC518-6D9C-4281-992A-C991808FED90}" type="presParOf" srcId="{4C70E0D9-EC1D-4E1B-953C-0548EC0CB55D}" destId="{D2F95274-3494-43B9-881E-4188FDCA2AC6}" srcOrd="6" destOrd="0" presId="urn:microsoft.com/office/officeart/2008/layout/PictureStrips"/>
    <dgm:cxn modelId="{39B8D7CF-A24E-4861-B96A-A7CA6A6126B0}" type="presParOf" srcId="{D2F95274-3494-43B9-881E-4188FDCA2AC6}" destId="{9B7F3B10-DEFC-4E11-8E15-0E3050221B8E}" srcOrd="0" destOrd="0" presId="urn:microsoft.com/office/officeart/2008/layout/PictureStrips"/>
    <dgm:cxn modelId="{EF135398-69E8-4391-BD75-D9029DBAFF31}" type="presParOf" srcId="{D2F95274-3494-43B9-881E-4188FDCA2AC6}" destId="{0250A656-847A-4447-9BEA-ED5422EE956F}" srcOrd="1" destOrd="0" presId="urn:microsoft.com/office/officeart/2008/layout/PictureStrips"/>
    <dgm:cxn modelId="{70028341-1123-4EC8-94D1-ADF652DD4B5C}" type="presParOf" srcId="{4C70E0D9-EC1D-4E1B-953C-0548EC0CB55D}" destId="{2C5EBF11-FD07-48F1-9B29-19A14E67AC88}" srcOrd="7" destOrd="0" presId="urn:microsoft.com/office/officeart/2008/layout/PictureStrips"/>
    <dgm:cxn modelId="{72E39EAC-228E-4AD4-AA22-E809BF35ACC3}" type="presParOf" srcId="{4C70E0D9-EC1D-4E1B-953C-0548EC0CB55D}" destId="{71180080-BF50-47EF-9D7E-FF4BA585DA65}" srcOrd="8" destOrd="0" presId="urn:microsoft.com/office/officeart/2008/layout/PictureStrips"/>
    <dgm:cxn modelId="{8A512722-92CC-49D5-8F22-67AEE5DFB4CC}" type="presParOf" srcId="{71180080-BF50-47EF-9D7E-FF4BA585DA65}" destId="{8E1E4D8F-EEDB-41A4-8FBA-07003C0B258D}" srcOrd="0" destOrd="0" presId="urn:microsoft.com/office/officeart/2008/layout/PictureStrips"/>
    <dgm:cxn modelId="{ED3A5025-C531-49D9-A941-497646C8EB91}" type="presParOf" srcId="{71180080-BF50-47EF-9D7E-FF4BA585DA65}" destId="{E3EDA7BF-D88C-4161-80BE-BD79E708102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CA1389-A759-4013-A852-2F188473FCE9}" type="doc">
      <dgm:prSet loTypeId="urn:microsoft.com/office/officeart/2008/layout/PictureStrips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6455B8-0DC6-437C-A1D9-3D2FDA4B1B4D}">
      <dgm:prSet phldrT="[Текст]"/>
      <dgm:spPr/>
      <dgm:t>
        <a:bodyPr/>
        <a:lstStyle/>
        <a:p>
          <a:r>
            <a:rPr lang="ru-RU" dirty="0"/>
            <a:t>городское управление</a:t>
          </a:r>
        </a:p>
      </dgm:t>
    </dgm:pt>
    <dgm:pt modelId="{0BB2C569-ECF0-40FF-81E1-6AD60209AB6A}" type="parTrans" cxnId="{811CDB06-CF32-4D21-BFF0-F5E13379DFDB}">
      <dgm:prSet/>
      <dgm:spPr/>
      <dgm:t>
        <a:bodyPr/>
        <a:lstStyle/>
        <a:p>
          <a:endParaRPr lang="ru-RU"/>
        </a:p>
      </dgm:t>
    </dgm:pt>
    <dgm:pt modelId="{9B208EB5-10C1-4C46-BD04-AB53D5FEA3DA}" type="sibTrans" cxnId="{811CDB06-CF32-4D21-BFF0-F5E13379DFDB}">
      <dgm:prSet/>
      <dgm:spPr/>
      <dgm:t>
        <a:bodyPr/>
        <a:lstStyle/>
        <a:p>
          <a:endParaRPr lang="ru-RU"/>
        </a:p>
      </dgm:t>
    </dgm:pt>
    <dgm:pt modelId="{96FE6AE9-E1EF-454F-9063-3670A7B17C3E}">
      <dgm:prSet phldrT="[Текст]"/>
      <dgm:spPr/>
      <dgm:t>
        <a:bodyPr/>
        <a:lstStyle/>
        <a:p>
          <a:r>
            <a:rPr lang="ru-RU" dirty="0"/>
            <a:t>ЖКХ</a:t>
          </a:r>
        </a:p>
      </dgm:t>
    </dgm:pt>
    <dgm:pt modelId="{B5FC9126-2F4F-4215-AD9F-D828F130F14A}" type="parTrans" cxnId="{A2DADDAE-5669-4D16-82E1-0C91B4EBAE01}">
      <dgm:prSet/>
      <dgm:spPr/>
      <dgm:t>
        <a:bodyPr/>
        <a:lstStyle/>
        <a:p>
          <a:endParaRPr lang="ru-RU"/>
        </a:p>
      </dgm:t>
    </dgm:pt>
    <dgm:pt modelId="{2BBB06D0-391D-462C-B47A-BCD52A849FF4}" type="sibTrans" cxnId="{A2DADDAE-5669-4D16-82E1-0C91B4EBAE01}">
      <dgm:prSet/>
      <dgm:spPr/>
      <dgm:t>
        <a:bodyPr/>
        <a:lstStyle/>
        <a:p>
          <a:endParaRPr lang="ru-RU"/>
        </a:p>
      </dgm:t>
    </dgm:pt>
    <dgm:pt modelId="{6B30EDAF-AE5A-466C-93FD-E0965CEA6096}">
      <dgm:prSet phldrT="[Текст]"/>
      <dgm:spPr/>
      <dgm:t>
        <a:bodyPr/>
        <a:lstStyle/>
        <a:p>
          <a:r>
            <a:rPr lang="ru-RU" dirty="0"/>
            <a:t>транспорт</a:t>
          </a:r>
        </a:p>
      </dgm:t>
    </dgm:pt>
    <dgm:pt modelId="{0412E10C-93E0-4AAD-A719-5A5A0ACC2126}" type="parTrans" cxnId="{55883662-B7DF-44A8-84F4-353628B19707}">
      <dgm:prSet/>
      <dgm:spPr/>
      <dgm:t>
        <a:bodyPr/>
        <a:lstStyle/>
        <a:p>
          <a:endParaRPr lang="ru-RU"/>
        </a:p>
      </dgm:t>
    </dgm:pt>
    <dgm:pt modelId="{39176FF3-D297-43CF-AD93-BE0EB98DA64E}" type="sibTrans" cxnId="{55883662-B7DF-44A8-84F4-353628B19707}">
      <dgm:prSet/>
      <dgm:spPr/>
      <dgm:t>
        <a:bodyPr/>
        <a:lstStyle/>
        <a:p>
          <a:endParaRPr lang="ru-RU"/>
        </a:p>
      </dgm:t>
    </dgm:pt>
    <dgm:pt modelId="{78B5EE16-8373-4E2E-8342-7B39086A8A35}">
      <dgm:prSet/>
      <dgm:spPr/>
      <dgm:t>
        <a:bodyPr/>
        <a:lstStyle/>
        <a:p>
          <a:r>
            <a:rPr lang="ru-RU" dirty="0"/>
            <a:t>городская среда</a:t>
          </a:r>
        </a:p>
      </dgm:t>
    </dgm:pt>
    <dgm:pt modelId="{3F33C9CD-F0AB-4C7D-B524-DAEFA4CB1099}" type="parTrans" cxnId="{37ED843E-4BBE-483D-A806-DEBA12534D3C}">
      <dgm:prSet/>
      <dgm:spPr/>
      <dgm:t>
        <a:bodyPr/>
        <a:lstStyle/>
        <a:p>
          <a:endParaRPr lang="ru-RU"/>
        </a:p>
      </dgm:t>
    </dgm:pt>
    <dgm:pt modelId="{A53F8603-4D4C-419A-93BA-664AF89C938E}" type="sibTrans" cxnId="{37ED843E-4BBE-483D-A806-DEBA12534D3C}">
      <dgm:prSet/>
      <dgm:spPr/>
      <dgm:t>
        <a:bodyPr/>
        <a:lstStyle/>
        <a:p>
          <a:endParaRPr lang="ru-RU"/>
        </a:p>
      </dgm:t>
    </dgm:pt>
    <dgm:pt modelId="{D667E164-6BC6-4D5A-B1C6-953B5A8D92F2}">
      <dgm:prSet/>
      <dgm:spPr/>
      <dgm:t>
        <a:bodyPr/>
        <a:lstStyle/>
        <a:p>
          <a:r>
            <a:rPr lang="ru-RU" dirty="0"/>
            <a:t>экология</a:t>
          </a:r>
        </a:p>
      </dgm:t>
    </dgm:pt>
    <dgm:pt modelId="{BE0FBF01-93E9-4D0E-B8E7-09BCDEEC8478}" type="parTrans" cxnId="{C5D653EA-7711-4373-8326-7FA470CF9FD6}">
      <dgm:prSet/>
      <dgm:spPr/>
      <dgm:t>
        <a:bodyPr/>
        <a:lstStyle/>
        <a:p>
          <a:endParaRPr lang="ru-RU"/>
        </a:p>
      </dgm:t>
    </dgm:pt>
    <dgm:pt modelId="{903D527F-C4A9-4674-969C-7382B27DEBA1}" type="sibTrans" cxnId="{C5D653EA-7711-4373-8326-7FA470CF9FD6}">
      <dgm:prSet/>
      <dgm:spPr/>
      <dgm:t>
        <a:bodyPr/>
        <a:lstStyle/>
        <a:p>
          <a:endParaRPr lang="ru-RU"/>
        </a:p>
      </dgm:t>
    </dgm:pt>
    <dgm:pt modelId="{FCE7C00F-93F2-467B-9993-EEF360AC7A80}">
      <dgm:prSet/>
      <dgm:spPr/>
      <dgm:t>
        <a:bodyPr/>
        <a:lstStyle/>
        <a:p>
          <a:r>
            <a:rPr lang="ru-RU" dirty="0"/>
            <a:t>культура и туризм</a:t>
          </a:r>
        </a:p>
      </dgm:t>
    </dgm:pt>
    <dgm:pt modelId="{754F25E1-7A17-4525-BD76-537B84AC71A8}" type="parTrans" cxnId="{6FB5977D-6D29-4645-A916-7EF82B4A45AE}">
      <dgm:prSet/>
      <dgm:spPr/>
      <dgm:t>
        <a:bodyPr/>
        <a:lstStyle/>
        <a:p>
          <a:endParaRPr lang="ru-RU"/>
        </a:p>
      </dgm:t>
    </dgm:pt>
    <dgm:pt modelId="{CA699883-4EB5-41BA-8EBF-DF0B81E7353E}" type="sibTrans" cxnId="{6FB5977D-6D29-4645-A916-7EF82B4A45AE}">
      <dgm:prSet/>
      <dgm:spPr/>
      <dgm:t>
        <a:bodyPr/>
        <a:lstStyle/>
        <a:p>
          <a:endParaRPr lang="ru-RU"/>
        </a:p>
      </dgm:t>
    </dgm:pt>
    <dgm:pt modelId="{27990C86-B687-4F39-ADCD-299821806DC3}">
      <dgm:prSet/>
      <dgm:spPr/>
      <dgm:t>
        <a:bodyPr/>
        <a:lstStyle/>
        <a:p>
          <a:r>
            <a:rPr lang="ru-RU" dirty="0"/>
            <a:t>образование</a:t>
          </a:r>
        </a:p>
      </dgm:t>
    </dgm:pt>
    <dgm:pt modelId="{E51E2412-7D2F-4897-AD33-5CEC52AFA9F1}" type="parTrans" cxnId="{FF76311E-58F1-48E9-A4D9-123679D72A14}">
      <dgm:prSet/>
      <dgm:spPr/>
      <dgm:t>
        <a:bodyPr/>
        <a:lstStyle/>
        <a:p>
          <a:endParaRPr lang="ru-RU"/>
        </a:p>
      </dgm:t>
    </dgm:pt>
    <dgm:pt modelId="{A77E9F8F-2641-4701-B87E-6D6B8713949B}" type="sibTrans" cxnId="{FF76311E-58F1-48E9-A4D9-123679D72A14}">
      <dgm:prSet/>
      <dgm:spPr/>
      <dgm:t>
        <a:bodyPr/>
        <a:lstStyle/>
        <a:p>
          <a:endParaRPr lang="ru-RU"/>
        </a:p>
      </dgm:t>
    </dgm:pt>
    <dgm:pt modelId="{4C70E0D9-EC1D-4E1B-953C-0548EC0CB55D}" type="pres">
      <dgm:prSet presAssocID="{83CA1389-A759-4013-A852-2F188473FCE9}" presName="Name0" presStyleCnt="0">
        <dgm:presLayoutVars>
          <dgm:dir/>
          <dgm:resizeHandles val="exact"/>
        </dgm:presLayoutVars>
      </dgm:prSet>
      <dgm:spPr/>
    </dgm:pt>
    <dgm:pt modelId="{E461357A-05B4-4673-B90F-146611DB202D}" type="pres">
      <dgm:prSet presAssocID="{3E6455B8-0DC6-437C-A1D9-3D2FDA4B1B4D}" presName="composite" presStyleCnt="0"/>
      <dgm:spPr/>
    </dgm:pt>
    <dgm:pt modelId="{14F43D02-C6F2-49E4-8ED6-9131492A95E5}" type="pres">
      <dgm:prSet presAssocID="{3E6455B8-0DC6-437C-A1D9-3D2FDA4B1B4D}" presName="rect1" presStyleLbl="trAlignAcc1" presStyleIdx="0" presStyleCnt="7">
        <dgm:presLayoutVars>
          <dgm:bulletEnabled val="1"/>
        </dgm:presLayoutVars>
      </dgm:prSet>
      <dgm:spPr/>
    </dgm:pt>
    <dgm:pt modelId="{3295E447-CB2B-4007-956F-B0996644D5F4}" type="pres">
      <dgm:prSet presAssocID="{3E6455B8-0DC6-437C-A1D9-3D2FDA4B1B4D}" presName="rect2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5B2D129-37C9-4DDB-A656-FF1E0959B822}" type="pres">
      <dgm:prSet presAssocID="{9B208EB5-10C1-4C46-BD04-AB53D5FEA3DA}" presName="sibTrans" presStyleCnt="0"/>
      <dgm:spPr/>
    </dgm:pt>
    <dgm:pt modelId="{5AA18848-8DF7-4D3B-B223-119ED8E06E64}" type="pres">
      <dgm:prSet presAssocID="{96FE6AE9-E1EF-454F-9063-3670A7B17C3E}" presName="composite" presStyleCnt="0"/>
      <dgm:spPr/>
    </dgm:pt>
    <dgm:pt modelId="{690B1256-3A58-4352-8189-A440654BC98D}" type="pres">
      <dgm:prSet presAssocID="{96FE6AE9-E1EF-454F-9063-3670A7B17C3E}" presName="rect1" presStyleLbl="trAlignAcc1" presStyleIdx="1" presStyleCnt="7">
        <dgm:presLayoutVars>
          <dgm:bulletEnabled val="1"/>
        </dgm:presLayoutVars>
      </dgm:prSet>
      <dgm:spPr/>
    </dgm:pt>
    <dgm:pt modelId="{35F519E8-A919-4DA4-B33D-54D1F20C2A51}" type="pres">
      <dgm:prSet presAssocID="{96FE6AE9-E1EF-454F-9063-3670A7B17C3E}" presName="rect2" presStyleLbl="fgImgPlace1" presStyleIdx="1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C4BC84B1-4EC1-41E5-9C8C-4736A8AEBA57}" type="pres">
      <dgm:prSet presAssocID="{2BBB06D0-391D-462C-B47A-BCD52A849FF4}" presName="sibTrans" presStyleCnt="0"/>
      <dgm:spPr/>
    </dgm:pt>
    <dgm:pt modelId="{879A96C5-5D6B-47C8-B604-DD5E239B1D9E}" type="pres">
      <dgm:prSet presAssocID="{6B30EDAF-AE5A-466C-93FD-E0965CEA6096}" presName="composite" presStyleCnt="0"/>
      <dgm:spPr/>
    </dgm:pt>
    <dgm:pt modelId="{39BD06E8-98C6-43B0-ACD0-66253E18E0DE}" type="pres">
      <dgm:prSet presAssocID="{6B30EDAF-AE5A-466C-93FD-E0965CEA6096}" presName="rect1" presStyleLbl="trAlignAcc1" presStyleIdx="2" presStyleCnt="7">
        <dgm:presLayoutVars>
          <dgm:bulletEnabled val="1"/>
        </dgm:presLayoutVars>
      </dgm:prSet>
      <dgm:spPr/>
    </dgm:pt>
    <dgm:pt modelId="{FD3F5E75-FF52-4C26-BE77-851CE8C2FA14}" type="pres">
      <dgm:prSet presAssocID="{6B30EDAF-AE5A-466C-93FD-E0965CEA6096}" presName="rect2" presStyleLbl="fgImgPlace1" presStyleIdx="2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EF6BCD3F-4A6C-4F3B-B2D9-9316BD535EE7}" type="pres">
      <dgm:prSet presAssocID="{39176FF3-D297-43CF-AD93-BE0EB98DA64E}" presName="sibTrans" presStyleCnt="0"/>
      <dgm:spPr/>
    </dgm:pt>
    <dgm:pt modelId="{D2F95274-3494-43B9-881E-4188FDCA2AC6}" type="pres">
      <dgm:prSet presAssocID="{D667E164-6BC6-4D5A-B1C6-953B5A8D92F2}" presName="composite" presStyleCnt="0"/>
      <dgm:spPr/>
    </dgm:pt>
    <dgm:pt modelId="{9B7F3B10-DEFC-4E11-8E15-0E3050221B8E}" type="pres">
      <dgm:prSet presAssocID="{D667E164-6BC6-4D5A-B1C6-953B5A8D92F2}" presName="rect1" presStyleLbl="trAlignAcc1" presStyleIdx="3" presStyleCnt="7">
        <dgm:presLayoutVars>
          <dgm:bulletEnabled val="1"/>
        </dgm:presLayoutVars>
      </dgm:prSet>
      <dgm:spPr/>
    </dgm:pt>
    <dgm:pt modelId="{0250A656-847A-4447-9BEA-ED5422EE956F}" type="pres">
      <dgm:prSet presAssocID="{D667E164-6BC6-4D5A-B1C6-953B5A8D92F2}" presName="rect2" presStyleLbl="fgImgPlace1" presStyleIdx="3" presStyleCnt="7" custLinFactNeighborX="10806" custLinFactNeighborY="-347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C5EBF11-FD07-48F1-9B29-19A14E67AC88}" type="pres">
      <dgm:prSet presAssocID="{903D527F-C4A9-4674-969C-7382B27DEBA1}" presName="sibTrans" presStyleCnt="0"/>
      <dgm:spPr/>
    </dgm:pt>
    <dgm:pt modelId="{71180080-BF50-47EF-9D7E-FF4BA585DA65}" type="pres">
      <dgm:prSet presAssocID="{78B5EE16-8373-4E2E-8342-7B39086A8A35}" presName="composite" presStyleCnt="0"/>
      <dgm:spPr/>
    </dgm:pt>
    <dgm:pt modelId="{8E1E4D8F-EEDB-41A4-8FBA-07003C0B258D}" type="pres">
      <dgm:prSet presAssocID="{78B5EE16-8373-4E2E-8342-7B39086A8A35}" presName="rect1" presStyleLbl="trAlignAcc1" presStyleIdx="4" presStyleCnt="7">
        <dgm:presLayoutVars>
          <dgm:bulletEnabled val="1"/>
        </dgm:presLayoutVars>
      </dgm:prSet>
      <dgm:spPr/>
    </dgm:pt>
    <dgm:pt modelId="{E3EDA7BF-D88C-4161-80BE-BD79E7081021}" type="pres">
      <dgm:prSet presAssocID="{78B5EE16-8373-4E2E-8342-7B39086A8A35}" presName="rect2" presStyleLbl="fgImgPlace1" presStyleIdx="4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D65A338-213A-4764-B6E6-F12ED7163EEF}" type="pres">
      <dgm:prSet presAssocID="{A53F8603-4D4C-419A-93BA-664AF89C938E}" presName="sibTrans" presStyleCnt="0"/>
      <dgm:spPr/>
    </dgm:pt>
    <dgm:pt modelId="{368560D0-65E3-48D1-B96F-02EA71EB6F00}" type="pres">
      <dgm:prSet presAssocID="{27990C86-B687-4F39-ADCD-299821806DC3}" presName="composite" presStyleCnt="0"/>
      <dgm:spPr/>
    </dgm:pt>
    <dgm:pt modelId="{1B019BD6-DA38-45B5-B484-FFFC4B2F28C1}" type="pres">
      <dgm:prSet presAssocID="{27990C86-B687-4F39-ADCD-299821806DC3}" presName="rect1" presStyleLbl="trAlignAcc1" presStyleIdx="5" presStyleCnt="7" custLinFactNeighborX="574" custLinFactNeighborY="-8116">
        <dgm:presLayoutVars>
          <dgm:bulletEnabled val="1"/>
        </dgm:presLayoutVars>
      </dgm:prSet>
      <dgm:spPr/>
    </dgm:pt>
    <dgm:pt modelId="{D070A80D-FE4B-4EF8-BB21-2DB751E7A393}" type="pres">
      <dgm:prSet presAssocID="{27990C86-B687-4F39-ADCD-299821806DC3}" presName="rect2" presStyleLbl="fgImgPlace1" presStyleIdx="5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F177609F-E36E-46A1-84CF-42997E88EEA4}" type="pres">
      <dgm:prSet presAssocID="{A77E9F8F-2641-4701-B87E-6D6B8713949B}" presName="sibTrans" presStyleCnt="0"/>
      <dgm:spPr/>
    </dgm:pt>
    <dgm:pt modelId="{39196A12-6AE1-4F4B-93A1-50677FC02219}" type="pres">
      <dgm:prSet presAssocID="{FCE7C00F-93F2-467B-9993-EEF360AC7A80}" presName="composite" presStyleCnt="0"/>
      <dgm:spPr/>
    </dgm:pt>
    <dgm:pt modelId="{46AB814D-AB51-4F4A-A5BA-F876D7DF196B}" type="pres">
      <dgm:prSet presAssocID="{FCE7C00F-93F2-467B-9993-EEF360AC7A80}" presName="rect1" presStyleLbl="trAlignAcc1" presStyleIdx="6" presStyleCnt="7">
        <dgm:presLayoutVars>
          <dgm:bulletEnabled val="1"/>
        </dgm:presLayoutVars>
      </dgm:prSet>
      <dgm:spPr/>
    </dgm:pt>
    <dgm:pt modelId="{0B7EA2E6-056C-4C66-B8CC-940752BAA783}" type="pres">
      <dgm:prSet presAssocID="{FCE7C00F-93F2-467B-9993-EEF360AC7A80}" presName="rect2" presStyleLbl="fgImgPlace1" presStyleIdx="6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811CDB06-CF32-4D21-BFF0-F5E13379DFDB}" srcId="{83CA1389-A759-4013-A852-2F188473FCE9}" destId="{3E6455B8-0DC6-437C-A1D9-3D2FDA4B1B4D}" srcOrd="0" destOrd="0" parTransId="{0BB2C569-ECF0-40FF-81E1-6AD60209AB6A}" sibTransId="{9B208EB5-10C1-4C46-BD04-AB53D5FEA3DA}"/>
    <dgm:cxn modelId="{FF76311E-58F1-48E9-A4D9-123679D72A14}" srcId="{83CA1389-A759-4013-A852-2F188473FCE9}" destId="{27990C86-B687-4F39-ADCD-299821806DC3}" srcOrd="5" destOrd="0" parTransId="{E51E2412-7D2F-4897-AD33-5CEC52AFA9F1}" sibTransId="{A77E9F8F-2641-4701-B87E-6D6B8713949B}"/>
    <dgm:cxn modelId="{32D1B236-841F-4FE8-A1F3-5F7DB3F97E6E}" type="presOf" srcId="{83CA1389-A759-4013-A852-2F188473FCE9}" destId="{4C70E0D9-EC1D-4E1B-953C-0548EC0CB55D}" srcOrd="0" destOrd="0" presId="urn:microsoft.com/office/officeart/2008/layout/PictureStrips"/>
    <dgm:cxn modelId="{2F5CCE38-5000-4AC4-A9DE-6857D8CD4611}" type="presOf" srcId="{78B5EE16-8373-4E2E-8342-7B39086A8A35}" destId="{8E1E4D8F-EEDB-41A4-8FBA-07003C0B258D}" srcOrd="0" destOrd="0" presId="urn:microsoft.com/office/officeart/2008/layout/PictureStrips"/>
    <dgm:cxn modelId="{37ED843E-4BBE-483D-A806-DEBA12534D3C}" srcId="{83CA1389-A759-4013-A852-2F188473FCE9}" destId="{78B5EE16-8373-4E2E-8342-7B39086A8A35}" srcOrd="4" destOrd="0" parTransId="{3F33C9CD-F0AB-4C7D-B524-DAEFA4CB1099}" sibTransId="{A53F8603-4D4C-419A-93BA-664AF89C938E}"/>
    <dgm:cxn modelId="{DC86145E-B062-4EE0-8C58-4A82BE97F43E}" type="presOf" srcId="{3E6455B8-0DC6-437C-A1D9-3D2FDA4B1B4D}" destId="{14F43D02-C6F2-49E4-8ED6-9131492A95E5}" srcOrd="0" destOrd="0" presId="urn:microsoft.com/office/officeart/2008/layout/PictureStrips"/>
    <dgm:cxn modelId="{55883662-B7DF-44A8-84F4-353628B19707}" srcId="{83CA1389-A759-4013-A852-2F188473FCE9}" destId="{6B30EDAF-AE5A-466C-93FD-E0965CEA6096}" srcOrd="2" destOrd="0" parTransId="{0412E10C-93E0-4AAD-A719-5A5A0ACC2126}" sibTransId="{39176FF3-D297-43CF-AD93-BE0EB98DA64E}"/>
    <dgm:cxn modelId="{A2817A67-4A52-4692-B238-AA4AA9B7D051}" type="presOf" srcId="{96FE6AE9-E1EF-454F-9063-3670A7B17C3E}" destId="{690B1256-3A58-4352-8189-A440654BC98D}" srcOrd="0" destOrd="0" presId="urn:microsoft.com/office/officeart/2008/layout/PictureStrips"/>
    <dgm:cxn modelId="{1BDACC70-FFED-470A-A3DF-D8BF51DA7053}" type="presOf" srcId="{D667E164-6BC6-4D5A-B1C6-953B5A8D92F2}" destId="{9B7F3B10-DEFC-4E11-8E15-0E3050221B8E}" srcOrd="0" destOrd="0" presId="urn:microsoft.com/office/officeart/2008/layout/PictureStrips"/>
    <dgm:cxn modelId="{6FB5977D-6D29-4645-A916-7EF82B4A45AE}" srcId="{83CA1389-A759-4013-A852-2F188473FCE9}" destId="{FCE7C00F-93F2-467B-9993-EEF360AC7A80}" srcOrd="6" destOrd="0" parTransId="{754F25E1-7A17-4525-BD76-537B84AC71A8}" sibTransId="{CA699883-4EB5-41BA-8EBF-DF0B81E7353E}"/>
    <dgm:cxn modelId="{A2DADDAE-5669-4D16-82E1-0C91B4EBAE01}" srcId="{83CA1389-A759-4013-A852-2F188473FCE9}" destId="{96FE6AE9-E1EF-454F-9063-3670A7B17C3E}" srcOrd="1" destOrd="0" parTransId="{B5FC9126-2F4F-4215-AD9F-D828F130F14A}" sibTransId="{2BBB06D0-391D-462C-B47A-BCD52A849FF4}"/>
    <dgm:cxn modelId="{BD64E7AF-A0A1-4ADA-B0E5-DDE40638D9C8}" type="presOf" srcId="{FCE7C00F-93F2-467B-9993-EEF360AC7A80}" destId="{46AB814D-AB51-4F4A-A5BA-F876D7DF196B}" srcOrd="0" destOrd="0" presId="urn:microsoft.com/office/officeart/2008/layout/PictureStrips"/>
    <dgm:cxn modelId="{4D9CCAC4-EA08-44E4-8E46-C620E5BFA552}" type="presOf" srcId="{27990C86-B687-4F39-ADCD-299821806DC3}" destId="{1B019BD6-DA38-45B5-B484-FFFC4B2F28C1}" srcOrd="0" destOrd="0" presId="urn:microsoft.com/office/officeart/2008/layout/PictureStrips"/>
    <dgm:cxn modelId="{454523C9-34BD-492A-BC1E-C2208A9FA38F}" type="presOf" srcId="{6B30EDAF-AE5A-466C-93FD-E0965CEA6096}" destId="{39BD06E8-98C6-43B0-ACD0-66253E18E0DE}" srcOrd="0" destOrd="0" presId="urn:microsoft.com/office/officeart/2008/layout/PictureStrips"/>
    <dgm:cxn modelId="{C5D653EA-7711-4373-8326-7FA470CF9FD6}" srcId="{83CA1389-A759-4013-A852-2F188473FCE9}" destId="{D667E164-6BC6-4D5A-B1C6-953B5A8D92F2}" srcOrd="3" destOrd="0" parTransId="{BE0FBF01-93E9-4D0E-B8E7-09BCDEEC8478}" sibTransId="{903D527F-C4A9-4674-969C-7382B27DEBA1}"/>
    <dgm:cxn modelId="{D306F395-61EA-487C-AF16-30509A86E219}" type="presParOf" srcId="{4C70E0D9-EC1D-4E1B-953C-0548EC0CB55D}" destId="{E461357A-05B4-4673-B90F-146611DB202D}" srcOrd="0" destOrd="0" presId="urn:microsoft.com/office/officeart/2008/layout/PictureStrips"/>
    <dgm:cxn modelId="{58075EA3-4477-4331-AE1D-F5A715106272}" type="presParOf" srcId="{E461357A-05B4-4673-B90F-146611DB202D}" destId="{14F43D02-C6F2-49E4-8ED6-9131492A95E5}" srcOrd="0" destOrd="0" presId="urn:microsoft.com/office/officeart/2008/layout/PictureStrips"/>
    <dgm:cxn modelId="{0444231B-8863-4ED1-9194-D1767E6718EF}" type="presParOf" srcId="{E461357A-05B4-4673-B90F-146611DB202D}" destId="{3295E447-CB2B-4007-956F-B0996644D5F4}" srcOrd="1" destOrd="0" presId="urn:microsoft.com/office/officeart/2008/layout/PictureStrips"/>
    <dgm:cxn modelId="{186ADB4E-7443-435D-ACA0-B4A104B505F8}" type="presParOf" srcId="{4C70E0D9-EC1D-4E1B-953C-0548EC0CB55D}" destId="{25B2D129-37C9-4DDB-A656-FF1E0959B822}" srcOrd="1" destOrd="0" presId="urn:microsoft.com/office/officeart/2008/layout/PictureStrips"/>
    <dgm:cxn modelId="{43BD4EFB-34F0-4ADF-AD8C-95B7ED567F66}" type="presParOf" srcId="{4C70E0D9-EC1D-4E1B-953C-0548EC0CB55D}" destId="{5AA18848-8DF7-4D3B-B223-119ED8E06E64}" srcOrd="2" destOrd="0" presId="urn:microsoft.com/office/officeart/2008/layout/PictureStrips"/>
    <dgm:cxn modelId="{BD620C4D-94FF-443C-B08A-30F35D3BCBD3}" type="presParOf" srcId="{5AA18848-8DF7-4D3B-B223-119ED8E06E64}" destId="{690B1256-3A58-4352-8189-A440654BC98D}" srcOrd="0" destOrd="0" presId="urn:microsoft.com/office/officeart/2008/layout/PictureStrips"/>
    <dgm:cxn modelId="{3CC1A8AF-DC70-498F-8AD9-4EB75BCFA2B9}" type="presParOf" srcId="{5AA18848-8DF7-4D3B-B223-119ED8E06E64}" destId="{35F519E8-A919-4DA4-B33D-54D1F20C2A51}" srcOrd="1" destOrd="0" presId="urn:microsoft.com/office/officeart/2008/layout/PictureStrips"/>
    <dgm:cxn modelId="{C16ADF2A-20DB-41F4-AC4C-338C4325FB54}" type="presParOf" srcId="{4C70E0D9-EC1D-4E1B-953C-0548EC0CB55D}" destId="{C4BC84B1-4EC1-41E5-9C8C-4736A8AEBA57}" srcOrd="3" destOrd="0" presId="urn:microsoft.com/office/officeart/2008/layout/PictureStrips"/>
    <dgm:cxn modelId="{7BA7BBDC-09EC-4B26-974B-842790511A43}" type="presParOf" srcId="{4C70E0D9-EC1D-4E1B-953C-0548EC0CB55D}" destId="{879A96C5-5D6B-47C8-B604-DD5E239B1D9E}" srcOrd="4" destOrd="0" presId="urn:microsoft.com/office/officeart/2008/layout/PictureStrips"/>
    <dgm:cxn modelId="{F70AA8A1-3561-4ABC-942F-9EBBC6D23B2A}" type="presParOf" srcId="{879A96C5-5D6B-47C8-B604-DD5E239B1D9E}" destId="{39BD06E8-98C6-43B0-ACD0-66253E18E0DE}" srcOrd="0" destOrd="0" presId="urn:microsoft.com/office/officeart/2008/layout/PictureStrips"/>
    <dgm:cxn modelId="{7C11E6FA-BD33-46B7-BAFD-A71995614821}" type="presParOf" srcId="{879A96C5-5D6B-47C8-B604-DD5E239B1D9E}" destId="{FD3F5E75-FF52-4C26-BE77-851CE8C2FA14}" srcOrd="1" destOrd="0" presId="urn:microsoft.com/office/officeart/2008/layout/PictureStrips"/>
    <dgm:cxn modelId="{050BF913-2D4A-4441-8D4D-BB09CCA26699}" type="presParOf" srcId="{4C70E0D9-EC1D-4E1B-953C-0548EC0CB55D}" destId="{EF6BCD3F-4A6C-4F3B-B2D9-9316BD535EE7}" srcOrd="5" destOrd="0" presId="urn:microsoft.com/office/officeart/2008/layout/PictureStrips"/>
    <dgm:cxn modelId="{9B8A1E9E-0E44-4861-BE49-B7928939DD7E}" type="presParOf" srcId="{4C70E0D9-EC1D-4E1B-953C-0548EC0CB55D}" destId="{D2F95274-3494-43B9-881E-4188FDCA2AC6}" srcOrd="6" destOrd="0" presId="urn:microsoft.com/office/officeart/2008/layout/PictureStrips"/>
    <dgm:cxn modelId="{FD38B1AA-8EFC-449D-BDC9-09DD5CA8840E}" type="presParOf" srcId="{D2F95274-3494-43B9-881E-4188FDCA2AC6}" destId="{9B7F3B10-DEFC-4E11-8E15-0E3050221B8E}" srcOrd="0" destOrd="0" presId="urn:microsoft.com/office/officeart/2008/layout/PictureStrips"/>
    <dgm:cxn modelId="{484AF20D-ABB6-4922-A7BA-39C8AD0A4BFE}" type="presParOf" srcId="{D2F95274-3494-43B9-881E-4188FDCA2AC6}" destId="{0250A656-847A-4447-9BEA-ED5422EE956F}" srcOrd="1" destOrd="0" presId="urn:microsoft.com/office/officeart/2008/layout/PictureStrips"/>
    <dgm:cxn modelId="{F49F99E9-0DE6-4951-B21C-1C8B01D28AA8}" type="presParOf" srcId="{4C70E0D9-EC1D-4E1B-953C-0548EC0CB55D}" destId="{2C5EBF11-FD07-48F1-9B29-19A14E67AC88}" srcOrd="7" destOrd="0" presId="urn:microsoft.com/office/officeart/2008/layout/PictureStrips"/>
    <dgm:cxn modelId="{064463FA-4A93-4069-9460-9E41760659D1}" type="presParOf" srcId="{4C70E0D9-EC1D-4E1B-953C-0548EC0CB55D}" destId="{71180080-BF50-47EF-9D7E-FF4BA585DA65}" srcOrd="8" destOrd="0" presId="urn:microsoft.com/office/officeart/2008/layout/PictureStrips"/>
    <dgm:cxn modelId="{3A05F412-2B2B-4773-B975-B70F62D72419}" type="presParOf" srcId="{71180080-BF50-47EF-9D7E-FF4BA585DA65}" destId="{8E1E4D8F-EEDB-41A4-8FBA-07003C0B258D}" srcOrd="0" destOrd="0" presId="urn:microsoft.com/office/officeart/2008/layout/PictureStrips"/>
    <dgm:cxn modelId="{C3E035D9-C34B-41A5-9D92-9E0299A30ABD}" type="presParOf" srcId="{71180080-BF50-47EF-9D7E-FF4BA585DA65}" destId="{E3EDA7BF-D88C-4161-80BE-BD79E7081021}" srcOrd="1" destOrd="0" presId="urn:microsoft.com/office/officeart/2008/layout/PictureStrips"/>
    <dgm:cxn modelId="{3405D5B2-5C3F-4D85-A029-ABDB48358467}" type="presParOf" srcId="{4C70E0D9-EC1D-4E1B-953C-0548EC0CB55D}" destId="{7D65A338-213A-4764-B6E6-F12ED7163EEF}" srcOrd="9" destOrd="0" presId="urn:microsoft.com/office/officeart/2008/layout/PictureStrips"/>
    <dgm:cxn modelId="{38F7C687-2323-4F53-AEB3-61FC518E27EF}" type="presParOf" srcId="{4C70E0D9-EC1D-4E1B-953C-0548EC0CB55D}" destId="{368560D0-65E3-48D1-B96F-02EA71EB6F00}" srcOrd="10" destOrd="0" presId="urn:microsoft.com/office/officeart/2008/layout/PictureStrips"/>
    <dgm:cxn modelId="{137669B0-A3F2-41DA-83BB-C36E66C83E7F}" type="presParOf" srcId="{368560D0-65E3-48D1-B96F-02EA71EB6F00}" destId="{1B019BD6-DA38-45B5-B484-FFFC4B2F28C1}" srcOrd="0" destOrd="0" presId="urn:microsoft.com/office/officeart/2008/layout/PictureStrips"/>
    <dgm:cxn modelId="{3DC3D16C-C2C4-405B-B340-4F92C872C9C2}" type="presParOf" srcId="{368560D0-65E3-48D1-B96F-02EA71EB6F00}" destId="{D070A80D-FE4B-4EF8-BB21-2DB751E7A393}" srcOrd="1" destOrd="0" presId="urn:microsoft.com/office/officeart/2008/layout/PictureStrips"/>
    <dgm:cxn modelId="{C97E7E45-8BC1-4340-9A2B-466374C939F7}" type="presParOf" srcId="{4C70E0D9-EC1D-4E1B-953C-0548EC0CB55D}" destId="{F177609F-E36E-46A1-84CF-42997E88EEA4}" srcOrd="11" destOrd="0" presId="urn:microsoft.com/office/officeart/2008/layout/PictureStrips"/>
    <dgm:cxn modelId="{E8DC290A-C284-44E9-B320-94369A3EFE72}" type="presParOf" srcId="{4C70E0D9-EC1D-4E1B-953C-0548EC0CB55D}" destId="{39196A12-6AE1-4F4B-93A1-50677FC02219}" srcOrd="12" destOrd="0" presId="urn:microsoft.com/office/officeart/2008/layout/PictureStrips"/>
    <dgm:cxn modelId="{69227F9B-9BC2-4E93-ADCA-51184ACF1EAD}" type="presParOf" srcId="{39196A12-6AE1-4F4B-93A1-50677FC02219}" destId="{46AB814D-AB51-4F4A-A5BA-F876D7DF196B}" srcOrd="0" destOrd="0" presId="urn:microsoft.com/office/officeart/2008/layout/PictureStrips"/>
    <dgm:cxn modelId="{412E6D26-C532-4AE6-9751-A3D21AAF49E0}" type="presParOf" srcId="{39196A12-6AE1-4F4B-93A1-50677FC02219}" destId="{0B7EA2E6-056C-4C66-B8CC-940752BAA783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43D02-C6F2-49E4-8ED6-9131492A95E5}">
      <dsp:nvSpPr>
        <dsp:cNvPr id="0" name=""/>
        <dsp:cNvSpPr/>
      </dsp:nvSpPr>
      <dsp:spPr>
        <a:xfrm>
          <a:off x="98594" y="809189"/>
          <a:ext cx="2350797" cy="7346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7585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ориентация на человека</a:t>
          </a:r>
        </a:p>
      </dsp:txBody>
      <dsp:txXfrm>
        <a:off x="98594" y="809189"/>
        <a:ext cx="2350797" cy="734624"/>
      </dsp:txXfrm>
    </dsp:sp>
    <dsp:sp modelId="{3295E447-CB2B-4007-956F-B0996644D5F4}">
      <dsp:nvSpPr>
        <dsp:cNvPr id="0" name=""/>
        <dsp:cNvSpPr/>
      </dsp:nvSpPr>
      <dsp:spPr>
        <a:xfrm>
          <a:off x="644" y="703076"/>
          <a:ext cx="514236" cy="77135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90B1256-3A58-4352-8189-A440654BC98D}">
      <dsp:nvSpPr>
        <dsp:cNvPr id="0" name=""/>
        <dsp:cNvSpPr/>
      </dsp:nvSpPr>
      <dsp:spPr>
        <a:xfrm>
          <a:off x="2755518" y="809189"/>
          <a:ext cx="2350797" cy="7346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7585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технологичность городской инфраструктуры</a:t>
          </a:r>
        </a:p>
      </dsp:txBody>
      <dsp:txXfrm>
        <a:off x="2755518" y="809189"/>
        <a:ext cx="2350797" cy="734624"/>
      </dsp:txXfrm>
    </dsp:sp>
    <dsp:sp modelId="{35F519E8-A919-4DA4-B33D-54D1F20C2A51}">
      <dsp:nvSpPr>
        <dsp:cNvPr id="0" name=""/>
        <dsp:cNvSpPr/>
      </dsp:nvSpPr>
      <dsp:spPr>
        <a:xfrm>
          <a:off x="2657568" y="703076"/>
          <a:ext cx="514236" cy="77135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9BD06E8-98C6-43B0-ACD0-66253E18E0DE}">
      <dsp:nvSpPr>
        <dsp:cNvPr id="0" name=""/>
        <dsp:cNvSpPr/>
      </dsp:nvSpPr>
      <dsp:spPr>
        <a:xfrm>
          <a:off x="98594" y="1627886"/>
          <a:ext cx="2350797" cy="108582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7585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повышение качества управления городскими ресурсами</a:t>
          </a:r>
        </a:p>
      </dsp:txBody>
      <dsp:txXfrm>
        <a:off x="98594" y="1627886"/>
        <a:ext cx="2350797" cy="1085826"/>
      </dsp:txXfrm>
    </dsp:sp>
    <dsp:sp modelId="{FD3F5E75-FF52-4C26-BE77-851CE8C2FA14}">
      <dsp:nvSpPr>
        <dsp:cNvPr id="0" name=""/>
        <dsp:cNvSpPr/>
      </dsp:nvSpPr>
      <dsp:spPr>
        <a:xfrm>
          <a:off x="644" y="1697375"/>
          <a:ext cx="514236" cy="77135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B7F3B10-DEFC-4E11-8E15-0E3050221B8E}">
      <dsp:nvSpPr>
        <dsp:cNvPr id="0" name=""/>
        <dsp:cNvSpPr/>
      </dsp:nvSpPr>
      <dsp:spPr>
        <a:xfrm>
          <a:off x="2755518" y="1856544"/>
          <a:ext cx="2350797" cy="7346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7585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экономическая эффективность</a:t>
          </a:r>
        </a:p>
      </dsp:txBody>
      <dsp:txXfrm>
        <a:off x="2755518" y="1856544"/>
        <a:ext cx="2350797" cy="734624"/>
      </dsp:txXfrm>
    </dsp:sp>
    <dsp:sp modelId="{0250A656-847A-4447-9BEA-ED5422EE956F}">
      <dsp:nvSpPr>
        <dsp:cNvPr id="0" name=""/>
        <dsp:cNvSpPr/>
      </dsp:nvSpPr>
      <dsp:spPr>
        <a:xfrm>
          <a:off x="2657568" y="1750431"/>
          <a:ext cx="514236" cy="77135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1E4D8F-EEDB-41A4-8FBA-07003C0B258D}">
      <dsp:nvSpPr>
        <dsp:cNvPr id="0" name=""/>
        <dsp:cNvSpPr/>
      </dsp:nvSpPr>
      <dsp:spPr>
        <a:xfrm>
          <a:off x="1427056" y="2903899"/>
          <a:ext cx="2350797" cy="7346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7585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комфортная и безопасная среда</a:t>
          </a:r>
        </a:p>
      </dsp:txBody>
      <dsp:txXfrm>
        <a:off x="1427056" y="2903899"/>
        <a:ext cx="2350797" cy="734624"/>
      </dsp:txXfrm>
    </dsp:sp>
    <dsp:sp modelId="{E3EDA7BF-D88C-4161-80BE-BD79E7081021}">
      <dsp:nvSpPr>
        <dsp:cNvPr id="0" name=""/>
        <dsp:cNvSpPr/>
      </dsp:nvSpPr>
      <dsp:spPr>
        <a:xfrm>
          <a:off x="1329106" y="2797786"/>
          <a:ext cx="514236" cy="77135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43D02-C6F2-49E4-8ED6-9131492A95E5}">
      <dsp:nvSpPr>
        <dsp:cNvPr id="0" name=""/>
        <dsp:cNvSpPr/>
      </dsp:nvSpPr>
      <dsp:spPr>
        <a:xfrm>
          <a:off x="89583" y="555954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городское управление</a:t>
          </a:r>
        </a:p>
      </dsp:txBody>
      <dsp:txXfrm>
        <a:off x="89583" y="555954"/>
        <a:ext cx="2113979" cy="660618"/>
      </dsp:txXfrm>
    </dsp:sp>
    <dsp:sp modelId="{3295E447-CB2B-4007-956F-B0996644D5F4}">
      <dsp:nvSpPr>
        <dsp:cNvPr id="0" name=""/>
        <dsp:cNvSpPr/>
      </dsp:nvSpPr>
      <dsp:spPr>
        <a:xfrm>
          <a:off x="1500" y="460531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90B1256-3A58-4352-8189-A440654BC98D}">
      <dsp:nvSpPr>
        <dsp:cNvPr id="0" name=""/>
        <dsp:cNvSpPr/>
      </dsp:nvSpPr>
      <dsp:spPr>
        <a:xfrm>
          <a:off x="2491079" y="555954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ЖКХ</a:t>
          </a:r>
        </a:p>
      </dsp:txBody>
      <dsp:txXfrm>
        <a:off x="2491079" y="555954"/>
        <a:ext cx="2113979" cy="660618"/>
      </dsp:txXfrm>
    </dsp:sp>
    <dsp:sp modelId="{35F519E8-A919-4DA4-B33D-54D1F20C2A51}">
      <dsp:nvSpPr>
        <dsp:cNvPr id="0" name=""/>
        <dsp:cNvSpPr/>
      </dsp:nvSpPr>
      <dsp:spPr>
        <a:xfrm>
          <a:off x="2402997" y="460531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9BD06E8-98C6-43B0-ACD0-66253E18E0DE}">
      <dsp:nvSpPr>
        <dsp:cNvPr id="0" name=""/>
        <dsp:cNvSpPr/>
      </dsp:nvSpPr>
      <dsp:spPr>
        <a:xfrm>
          <a:off x="89583" y="1387599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транспорт</a:t>
          </a:r>
        </a:p>
      </dsp:txBody>
      <dsp:txXfrm>
        <a:off x="89583" y="1387599"/>
        <a:ext cx="2113979" cy="660618"/>
      </dsp:txXfrm>
    </dsp:sp>
    <dsp:sp modelId="{FD3F5E75-FF52-4C26-BE77-851CE8C2FA14}">
      <dsp:nvSpPr>
        <dsp:cNvPr id="0" name=""/>
        <dsp:cNvSpPr/>
      </dsp:nvSpPr>
      <dsp:spPr>
        <a:xfrm>
          <a:off x="1500" y="1292176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B7F3B10-DEFC-4E11-8E15-0E3050221B8E}">
      <dsp:nvSpPr>
        <dsp:cNvPr id="0" name=""/>
        <dsp:cNvSpPr/>
      </dsp:nvSpPr>
      <dsp:spPr>
        <a:xfrm>
          <a:off x="2491079" y="1387599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экология</a:t>
          </a:r>
        </a:p>
      </dsp:txBody>
      <dsp:txXfrm>
        <a:off x="2491079" y="1387599"/>
        <a:ext cx="2113979" cy="660618"/>
      </dsp:txXfrm>
    </dsp:sp>
    <dsp:sp modelId="{0250A656-847A-4447-9BEA-ED5422EE956F}">
      <dsp:nvSpPr>
        <dsp:cNvPr id="0" name=""/>
        <dsp:cNvSpPr/>
      </dsp:nvSpPr>
      <dsp:spPr>
        <a:xfrm>
          <a:off x="2452967" y="1268107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1E4D8F-EEDB-41A4-8FBA-07003C0B258D}">
      <dsp:nvSpPr>
        <dsp:cNvPr id="0" name=""/>
        <dsp:cNvSpPr/>
      </dsp:nvSpPr>
      <dsp:spPr>
        <a:xfrm>
          <a:off x="89583" y="2219244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городская среда</a:t>
          </a:r>
        </a:p>
      </dsp:txBody>
      <dsp:txXfrm>
        <a:off x="89583" y="2219244"/>
        <a:ext cx="2113979" cy="660618"/>
      </dsp:txXfrm>
    </dsp:sp>
    <dsp:sp modelId="{E3EDA7BF-D88C-4161-80BE-BD79E7081021}">
      <dsp:nvSpPr>
        <dsp:cNvPr id="0" name=""/>
        <dsp:cNvSpPr/>
      </dsp:nvSpPr>
      <dsp:spPr>
        <a:xfrm>
          <a:off x="1500" y="2123822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019BD6-DA38-45B5-B484-FFFC4B2F28C1}">
      <dsp:nvSpPr>
        <dsp:cNvPr id="0" name=""/>
        <dsp:cNvSpPr/>
      </dsp:nvSpPr>
      <dsp:spPr>
        <a:xfrm>
          <a:off x="2492580" y="2165628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образование</a:t>
          </a:r>
        </a:p>
      </dsp:txBody>
      <dsp:txXfrm>
        <a:off x="2492580" y="2165628"/>
        <a:ext cx="2113979" cy="660618"/>
      </dsp:txXfrm>
    </dsp:sp>
    <dsp:sp modelId="{D070A80D-FE4B-4EF8-BB21-2DB751E7A393}">
      <dsp:nvSpPr>
        <dsp:cNvPr id="0" name=""/>
        <dsp:cNvSpPr/>
      </dsp:nvSpPr>
      <dsp:spPr>
        <a:xfrm>
          <a:off x="2402997" y="2123822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AB814D-AB51-4F4A-A5BA-F876D7DF196B}">
      <dsp:nvSpPr>
        <dsp:cNvPr id="0" name=""/>
        <dsp:cNvSpPr/>
      </dsp:nvSpPr>
      <dsp:spPr>
        <a:xfrm>
          <a:off x="1290331" y="3050890"/>
          <a:ext cx="2113979" cy="6606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4745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культура и туризм</a:t>
          </a:r>
        </a:p>
      </dsp:txBody>
      <dsp:txXfrm>
        <a:off x="1290331" y="3050890"/>
        <a:ext cx="2113979" cy="660618"/>
      </dsp:txXfrm>
    </dsp:sp>
    <dsp:sp modelId="{0B7EA2E6-056C-4C66-B8CC-940752BAA783}">
      <dsp:nvSpPr>
        <dsp:cNvPr id="0" name=""/>
        <dsp:cNvSpPr/>
      </dsp:nvSpPr>
      <dsp:spPr>
        <a:xfrm>
          <a:off x="1202249" y="2955467"/>
          <a:ext cx="462432" cy="6936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0.34658</cdr:x>
      <cdr:y>0.21715</cdr:y>
    </cdr:from>
    <cdr:to>
      <cdr:x>0.429</cdr:x>
      <cdr:y>0.44326</cdr:y>
    </cdr:to>
    <cdr:cxnSp macro="">
      <cdr:nvCxnSpPr>
        <cdr:cNvPr id="4" name="Прямая со стрелкой 3">
          <a:extLst xmlns:a="http://schemas.openxmlformats.org/drawingml/2006/main">
            <a:ext uri="{FF2B5EF4-FFF2-40B4-BE49-F238E27FC236}">
              <a16:creationId xmlns:a16="http://schemas.microsoft.com/office/drawing/2014/main" id="{03011E54-CD5D-4A53-AE3A-9CF71E84B8F0}"/>
            </a:ext>
          </a:extLst>
        </cdr:cNvPr>
        <cdr:cNvCxnSpPr/>
      </cdr:nvCxnSpPr>
      <cdr:spPr>
        <a:xfrm xmlns:a="http://schemas.openxmlformats.org/drawingml/2006/main" flipV="1">
          <a:off x="2821917" y="906496"/>
          <a:ext cx="671074" cy="94390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0.32938</cdr:x>
      <cdr:y>0.20981</cdr:y>
    </cdr:from>
    <cdr:to>
      <cdr:x>0.44168</cdr:x>
      <cdr:y>0.42885</cdr:y>
    </cdr:to>
    <cdr:sp macro="" textlink="">
      <cdr:nvSpPr>
        <cdr:cNvPr id="6" name="TextBox 5">
          <a:extLst xmlns:a="http://schemas.openxmlformats.org/drawingml/2006/main">
            <a:ext uri="{FF2B5EF4-FFF2-40B4-BE49-F238E27FC236}">
              <a16:creationId xmlns:a16="http://schemas.microsoft.com/office/drawing/2014/main" id="{CFAADC67-EFB9-4E5D-B4C4-D1B4AE88A7FF}"/>
            </a:ext>
          </a:extLst>
        </cdr:cNvPr>
        <cdr:cNvSpPr txBox="1"/>
      </cdr:nvSpPr>
      <cdr:spPr>
        <a:xfrm xmlns:a="http://schemas.openxmlformats.org/drawingml/2006/main">
          <a:off x="2681826" y="87588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>
              <a:solidFill>
                <a:schemeClr val="tx2"/>
              </a:solidFill>
            </a:rPr>
            <a:t>9,8%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0.1217</cdr:x>
      <cdr:y>0.07688</cdr:y>
    </cdr:from>
    <cdr:to>
      <cdr:x>0.32545</cdr:x>
      <cdr:y>0.26025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1570" y="357190"/>
          <a:ext cx="1785950" cy="8429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0.10861</cdr:x>
      <cdr:y>0.00844</cdr:y>
    </cdr:from>
    <cdr:to>
      <cdr:x>0.47624</cdr:x>
      <cdr:y>0.13442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37028" y="42864"/>
          <a:ext cx="3510115" cy="6401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Всего – 398 282,4 тыс. рублей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1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11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1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1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9CD85A02-10D1-456C-B14F-B9E89AAEF008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4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744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49164DA-D59A-422B-B13F-7C1B0A86B09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70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71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EB5610FA-6D30-42AE-9B3B-4460E9D9DFC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7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74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BB2674B1-0A85-49C5-B267-98EC9220C9D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7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77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C3A78D08-0471-4F92-8F39-541046B6049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77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80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E85C7827-5DE0-4630-9062-ADF0F952234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782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83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B6D3D464-50AA-493C-B5E9-B87B8A4F04D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18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85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86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A212011C-4086-449C-A1B3-D809C5314E4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19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88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89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B4211C3C-637A-43BF-819B-BE77BD253FB8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791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92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3B91C91C-74CA-4C3D-A7BA-F8C7CB86841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794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95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6124C0D-6CC2-4EFC-995B-3FEBF46A03A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97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98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DE40E1E-0140-4B2D-A140-C27E6AFA529B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4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47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0546C10-6C82-42E6-AC81-07AEC720413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00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01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A6DD05EB-255B-446E-A97E-218D10E9ABE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0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04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BF1AB3F2-7512-47A1-BC3D-99AD8489916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0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07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D7979B3F-775A-4383-A743-94E6B21FBB18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0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10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2EF37EA-0A1F-4E18-894A-0C585A552D0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12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13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1C90217-A81A-4D69-AE21-DA3D07232DE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28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15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16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71522944-7EBD-488F-BBD6-0692B2A780B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29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18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19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73025AF6-A9DF-41F1-A57E-D21C47C3A04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21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22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34A75B36-04BD-4D35-9CFB-3F1AB8E1367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24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25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E05A39F6-B34B-4C87-9E9B-77F87232AA0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27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28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71BE002E-7323-4BDD-9FDC-C0D5F20AD80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4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50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CBE04FF9-BF67-4806-AFA5-3A6DB693661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30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31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2675CF8C-B050-411B-8E95-00B4CDB2381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3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34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84F1BAC-8CAE-46E6-9E2E-849CB1930163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3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37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77EAC08-BA63-4A16-9383-23AD43EDEB5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3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40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9388678-B210-4E50-8EF9-78713E200B8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42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43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1F5901D-DB1A-4F93-81FC-44AF5E5FFFA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38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45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46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15393E9-3E4D-43A0-84FB-D46C9BE95DF3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39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48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49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C288F3A5-54DC-4FA7-8889-F256F2C30D2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51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52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FD6E1ECC-FA22-4916-8C1D-5D6619ECCFA5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54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55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D42A56C1-1A2C-423E-96A9-60D92D94A9C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57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58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372236B-382A-4FBB-AAFD-A6A5858BCFD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52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53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99630C3-F2CB-4B97-AE98-E95C16D93CB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60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61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CEDE7A80-FA85-41C0-A606-D00D755778D3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6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64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9675188-D5D0-4FBA-8B99-5E13F6F4AE5E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86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67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20654060-BE68-403E-BA8E-9B6F441DE6F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01720"/>
            <a:ext cx="7126200" cy="4008240"/>
          </a:xfrm>
          <a:prstGeom prst="rect">
            <a:avLst/>
          </a:prstGeom>
        </p:spPr>
      </p:sp>
      <p:sp>
        <p:nvSpPr>
          <p:cNvPr id="86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70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D965E30B-EFC8-4589-94F5-00737875FE6E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55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56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AB91D1DC-D359-49ED-89D5-B7B18F7109C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58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59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93FC9DB-C23D-483A-B4CF-7617AF939F5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61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62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7BF7660-BB52-41A1-BCA9-1753A17184D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64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65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148466F-C7C2-48E8-A4E6-E062DC574B9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900" y="801688"/>
            <a:ext cx="7126288" cy="4008437"/>
          </a:xfrm>
          <a:prstGeom prst="rect">
            <a:avLst/>
          </a:prstGeom>
        </p:spPr>
      </p:sp>
      <p:sp>
        <p:nvSpPr>
          <p:cNvPr id="767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6560" cy="4809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68" name="Номер слайда 3"/>
          <p:cNvSpPr/>
          <p:nvPr/>
        </p:nvSpPr>
        <p:spPr>
          <a:xfrm>
            <a:off x="4281480" y="10155240"/>
            <a:ext cx="3274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DD601CD-E848-4694-9154-7084666BC4F3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8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9.png"/><Relationship Id="rId9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2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2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8.jpe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2.jpe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2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Прямоугольник 113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" name="Прямоугольник 114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2" name="Рисунок 115"/>
          <p:cNvPicPr/>
          <p:nvPr/>
        </p:nvPicPr>
        <p:blipFill>
          <a:blip r:embed="rId2"/>
          <a:stretch/>
        </p:blipFill>
        <p:spPr>
          <a:xfrm>
            <a:off x="-24840" y="-1260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23" name="Прямоугольник 116"/>
          <p:cNvSpPr/>
          <p:nvPr/>
        </p:nvSpPr>
        <p:spPr>
          <a:xfrm>
            <a:off x="1944720" y="253440"/>
            <a:ext cx="7233480" cy="142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>
                <a:solidFill>
                  <a:srgbClr val="2A6099"/>
                </a:solidFill>
                <a:latin typeface="Arial"/>
                <a:ea typeface="DejaVu Sans"/>
              </a:rPr>
              <a:t>Ежегодный отчёт </a:t>
            </a:r>
            <a:br/>
            <a:r>
              <a:rPr lang="ru-RU" sz="2400" b="0" strike="noStrike" spc="-1">
                <a:solidFill>
                  <a:srgbClr val="2A6099"/>
                </a:solidFill>
                <a:latin typeface="Arial"/>
                <a:ea typeface="DejaVu Sans"/>
              </a:rPr>
              <a:t>главы Кыштымского городского округа</a:t>
            </a:r>
            <a:br/>
            <a:r>
              <a:rPr lang="ru-RU" sz="2400" b="0" strike="noStrike" spc="-1">
                <a:solidFill>
                  <a:srgbClr val="2A6099"/>
                </a:solidFill>
                <a:latin typeface="Arial"/>
                <a:ea typeface="DejaVu Sans"/>
              </a:rPr>
              <a:t>Людмилы Александровны Шеболаевой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4" name="Прямоугольник 117"/>
          <p:cNvSpPr/>
          <p:nvPr/>
        </p:nvSpPr>
        <p:spPr>
          <a:xfrm>
            <a:off x="720000" y="1391400"/>
            <a:ext cx="8458200" cy="328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Times New Roman"/>
              </a:rPr>
              <a:t>Об итогах социально-экономического развития, результатах деятельности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Times New Roman"/>
              </a:rPr>
              <a:t>главы и администрации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Times New Roman"/>
              </a:rPr>
              <a:t>Кыштымского городского округа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Times New Roman"/>
              </a:rPr>
              <a:t>за 2020 год и задачах на 2021 год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91" name="Рисунок 120"/>
          <p:cNvPicPr/>
          <p:nvPr/>
        </p:nvPicPr>
        <p:blipFill>
          <a:blip r:embed="rId3"/>
          <a:stretch/>
        </p:blipFill>
        <p:spPr>
          <a:xfrm>
            <a:off x="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192" name="Прямоугольник 121"/>
          <p:cNvSpPr/>
          <p:nvPr/>
        </p:nvSpPr>
        <p:spPr>
          <a:xfrm>
            <a:off x="2808000" y="336960"/>
            <a:ext cx="6982920" cy="72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СУБЪЕКТЫ МАЛОГО И СРЕДНЕГО ПРЕДПРИНИМАТЕЛЬСТВА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93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TextBox 3"/>
          <p:cNvSpPr/>
          <p:nvPr/>
        </p:nvSpPr>
        <p:spPr>
          <a:xfrm>
            <a:off x="2232000" y="4413600"/>
            <a:ext cx="698292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Рост количества самозанятых граждан.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По состоянию на 1 февраля 2021 года – 363 человека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95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3961440" y="4197600"/>
            <a:ext cx="623520" cy="623520"/>
          </a:xfrm>
          <a:prstGeom prst="rect">
            <a:avLst/>
          </a:prstGeom>
          <a:ln w="0">
            <a:noFill/>
          </a:ln>
        </p:spPr>
      </p:pic>
      <p:sp>
        <p:nvSpPr>
          <p:cNvPr id="19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7" name="Rectangle 5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98" name="Таблица 2"/>
          <p:cNvGraphicFramePr/>
          <p:nvPr/>
        </p:nvGraphicFramePr>
        <p:xfrm>
          <a:off x="720000" y="1827000"/>
          <a:ext cx="8854200" cy="2160000"/>
        </p:xfrm>
        <a:graphic>
          <a:graphicData uri="http://schemas.openxmlformats.org/drawingml/2006/table">
            <a:tbl>
              <a:tblPr/>
              <a:tblGrid>
                <a:gridCol w="352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3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6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Наименование показателя 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2021 год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3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Количество субъектов малого и среднего предпринимательства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 marL="65160" marR="651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1291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1273</a:t>
                      </a:r>
                      <a:endParaRPr lang="ru-RU" sz="2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  <a:ea typeface="Times New Roman"/>
                        </a:rPr>
                        <a:t>(9012 человек)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1193</a:t>
                      </a:r>
                      <a:endParaRPr lang="ru-RU" sz="2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  <a:ea typeface="Times New Roman"/>
                        </a:rPr>
                        <a:t>(8520 человек)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9" name="Rectangle 1"/>
          <p:cNvSpPr/>
          <p:nvPr/>
        </p:nvSpPr>
        <p:spPr>
          <a:xfrm>
            <a:off x="2031840" y="2679840"/>
            <a:ext cx="100789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2" name="Рисунок 120"/>
          <p:cNvPicPr/>
          <p:nvPr/>
        </p:nvPicPr>
        <p:blipFill>
          <a:blip r:embed="rId3"/>
          <a:stretch/>
        </p:blipFill>
        <p:spPr>
          <a:xfrm>
            <a:off x="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03" name="Прямоугольник 121"/>
          <p:cNvSpPr/>
          <p:nvPr/>
        </p:nvSpPr>
        <p:spPr>
          <a:xfrm>
            <a:off x="2808000" y="77400"/>
            <a:ext cx="6765480" cy="88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РОСТ ЗАРАБОТНОЙ ПЛАТЫ В ЭКОНОМИКЕ ОКРУГА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04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TextBox 3"/>
          <p:cNvSpPr/>
          <p:nvPr/>
        </p:nvSpPr>
        <p:spPr>
          <a:xfrm>
            <a:off x="3096000" y="4924080"/>
            <a:ext cx="619092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*Средняя заработная плата </a:t>
            </a:r>
            <a:endParaRPr lang="ru-RU" sz="16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в Челябинской области - 38 692,5 рублей</a:t>
            </a:r>
            <a:endParaRPr lang="ru-RU" sz="1600" b="0" strike="noStrike" spc="-1">
              <a:latin typeface="Arial"/>
            </a:endParaRPr>
          </a:p>
        </p:txBody>
      </p:sp>
      <p:graphicFrame>
        <p:nvGraphicFramePr>
          <p:cNvPr id="206" name="Таблица 2"/>
          <p:cNvGraphicFramePr/>
          <p:nvPr>
            <p:extLst>
              <p:ext uri="{D42A27DB-BD31-4B8C-83A1-F6EECF244321}">
                <p14:modId xmlns:p14="http://schemas.microsoft.com/office/powerpoint/2010/main" val="995045397"/>
              </p:ext>
            </p:extLst>
          </p:nvPr>
        </p:nvGraphicFramePr>
        <p:xfrm>
          <a:off x="862200" y="961680"/>
          <a:ext cx="8710920" cy="3962400"/>
        </p:xfrm>
        <a:graphic>
          <a:graphicData uri="http://schemas.openxmlformats.org/drawingml/2006/table">
            <a:tbl>
              <a:tblPr/>
              <a:tblGrid>
                <a:gridCol w="446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8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Наименование показателя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2016 год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5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Среднемесячная (начисленная)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заработная плата, рублей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25 360,2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35 201,5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37 882,4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5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Прожиточный минимум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на душу населения, рублей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9 295,0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10 038,0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11 232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15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Соотношение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к прожиточному минимуму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2,72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3,5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3,37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0539">
                <a:tc gridSpan="4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  <a:ea typeface="DejaVu Sans"/>
                        </a:rPr>
                        <a:t>       </a:t>
                      </a: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  <a:ea typeface="DejaVu Sans"/>
                        </a:rPr>
                        <a:t>          Уровень роста заработной платы за последние годы всегда превышает уровень официальной инфляции.</a:t>
                      </a: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  <a:ea typeface="DejaVu Sans"/>
                        </a:rPr>
                        <a:t>          Задолженности по заработной плате не зарегистрировано.</a:t>
                      </a: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7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994680" y="3508200"/>
            <a:ext cx="528480" cy="50364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983520" y="4203360"/>
            <a:ext cx="551520" cy="551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Рисунок 120"/>
          <p:cNvPicPr/>
          <p:nvPr/>
        </p:nvPicPr>
        <p:blipFill>
          <a:blip r:embed="rId3"/>
          <a:stretch/>
        </p:blipFill>
        <p:spPr>
          <a:xfrm>
            <a:off x="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12" name="Прямоугольник 121"/>
          <p:cNvSpPr/>
          <p:nvPr/>
        </p:nvSpPr>
        <p:spPr>
          <a:xfrm>
            <a:off x="2808000" y="77400"/>
            <a:ext cx="6982920" cy="88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ОБЪЁМ ИНВЕСТИЦИЙ В ОСНОВНОЙ КАПИТАЛ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13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TextBox 3"/>
          <p:cNvSpPr/>
          <p:nvPr/>
        </p:nvSpPr>
        <p:spPr>
          <a:xfrm>
            <a:off x="1944000" y="4914000"/>
            <a:ext cx="72709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Показатель имеет стабильно положительную динамику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15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2088000" y="4688640"/>
            <a:ext cx="623520" cy="623520"/>
          </a:xfrm>
          <a:prstGeom prst="rect">
            <a:avLst/>
          </a:prstGeom>
          <a:ln w="0">
            <a:noFill/>
          </a:ln>
        </p:spPr>
      </p:pic>
      <p:sp>
        <p:nvSpPr>
          <p:cNvPr id="21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17" name="Объект 4"/>
          <p:cNvGraphicFramePr/>
          <p:nvPr/>
        </p:nvGraphicFramePr>
        <p:xfrm>
          <a:off x="604440" y="1107000"/>
          <a:ext cx="8610480" cy="350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20" name="Рисунок 120"/>
          <p:cNvPicPr/>
          <p:nvPr/>
        </p:nvPicPr>
        <p:blipFill>
          <a:blip r:embed="rId3"/>
          <a:stretch/>
        </p:blipFill>
        <p:spPr>
          <a:xfrm>
            <a:off x="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21" name="Прямоугольник 121"/>
          <p:cNvSpPr/>
          <p:nvPr/>
        </p:nvSpPr>
        <p:spPr>
          <a:xfrm>
            <a:off x="3672000" y="45900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Arial"/>
                <a:ea typeface="DejaVu Sans"/>
              </a:rPr>
              <a:t>ЭКОНОМИКА. </a:t>
            </a:r>
            <a:r>
              <a:rPr lang="ru-RU" sz="1800" b="1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ОТГРУЗКА ТОВАРОВ СОБСТВЕННОГО ПРОИЗВОДСТВА, ВЫПОЛНЕНО РАБОТ (УСЛУГ) СОБСТВЕННЫМИ СИЛАМИ </a:t>
            </a:r>
            <a:endParaRPr lang="ru-RU" sz="1800" b="1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ПО «ЧИСТЫМ ВИДАМ ДЕЯТЕЛЬНОСТИ»</a:t>
            </a:r>
            <a:endParaRPr lang="ru-RU" sz="1800" b="1" strike="noStrike" spc="-1" dirty="0">
              <a:latin typeface="Arial"/>
            </a:endParaRPr>
          </a:p>
        </p:txBody>
      </p:sp>
      <p:sp>
        <p:nvSpPr>
          <p:cNvPr id="222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TextBox 3"/>
          <p:cNvSpPr/>
          <p:nvPr/>
        </p:nvSpPr>
        <p:spPr>
          <a:xfrm>
            <a:off x="2880000" y="4914000"/>
            <a:ext cx="60469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Рост по сравнению с 2019 годом на 136%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24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3431520" y="4705560"/>
            <a:ext cx="623520" cy="623520"/>
          </a:xfrm>
          <a:prstGeom prst="rect">
            <a:avLst/>
          </a:prstGeom>
          <a:ln w="0">
            <a:noFill/>
          </a:ln>
        </p:spPr>
      </p:pic>
      <p:sp>
        <p:nvSpPr>
          <p:cNvPr id="22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27" name="Объект 4"/>
          <p:cNvGraphicFramePr/>
          <p:nvPr/>
        </p:nvGraphicFramePr>
        <p:xfrm>
          <a:off x="488160" y="1792800"/>
          <a:ext cx="8870760" cy="2806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8" name="TextBox 7"/>
          <p:cNvSpPr/>
          <p:nvPr/>
        </p:nvSpPr>
        <p:spPr>
          <a:xfrm>
            <a:off x="2016000" y="1323360"/>
            <a:ext cx="20390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млн рублей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1" name="Рисунок 120"/>
          <p:cNvPicPr/>
          <p:nvPr/>
        </p:nvPicPr>
        <p:blipFill>
          <a:blip r:embed="rId3"/>
          <a:stretch/>
        </p:blipFill>
        <p:spPr>
          <a:xfrm>
            <a:off x="0" y="-144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32" name="Прямоугольник 121"/>
          <p:cNvSpPr/>
          <p:nvPr/>
        </p:nvSpPr>
        <p:spPr>
          <a:xfrm>
            <a:off x="3672000" y="45900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800" b="1" strike="noStrike" spc="-1">
                <a:solidFill>
                  <a:srgbClr val="1F497D"/>
                </a:solidFill>
                <a:latin typeface="Arial"/>
                <a:ea typeface="DejaVu Sans"/>
              </a:rPr>
              <a:t>ОБОРОТ РОЗНИЧНОЙ ТОРГОВЛИ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33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TextBox 3"/>
          <p:cNvSpPr/>
          <p:nvPr/>
        </p:nvSpPr>
        <p:spPr>
          <a:xfrm>
            <a:off x="2880000" y="4914000"/>
            <a:ext cx="60469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Рост по сравнению с 2019 годом на 113%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35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3431520" y="4688640"/>
            <a:ext cx="623520" cy="623520"/>
          </a:xfrm>
          <a:prstGeom prst="rect">
            <a:avLst/>
          </a:prstGeom>
          <a:ln w="0">
            <a:noFill/>
          </a:ln>
        </p:spPr>
      </p:pic>
      <p:sp>
        <p:nvSpPr>
          <p:cNvPr id="23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39" name="Объект 5"/>
          <p:cNvGraphicFramePr/>
          <p:nvPr/>
        </p:nvGraphicFramePr>
        <p:xfrm>
          <a:off x="792000" y="1362240"/>
          <a:ext cx="8567280" cy="3249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0" name="TextBox 14"/>
          <p:cNvSpPr/>
          <p:nvPr/>
        </p:nvSpPr>
        <p:spPr>
          <a:xfrm>
            <a:off x="2016000" y="1126440"/>
            <a:ext cx="20390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млн рублей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3" name="Рисунок 120"/>
          <p:cNvPicPr/>
          <p:nvPr/>
        </p:nvPicPr>
        <p:blipFill>
          <a:blip r:embed="rId3"/>
          <a:stretch/>
        </p:blipFill>
        <p:spPr>
          <a:xfrm>
            <a:off x="0" y="-144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44" name="Прямоугольник 121"/>
          <p:cNvSpPr/>
          <p:nvPr/>
        </p:nvSpPr>
        <p:spPr>
          <a:xfrm>
            <a:off x="3672000" y="45900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ЖИЛИЩНОЕ СТРОИТЕЛЬСТВО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0" name="Диаграмма 9"/>
          <p:cNvGraphicFramePr/>
          <p:nvPr>
            <p:extLst>
              <p:ext uri="{D42A27DB-BD31-4B8C-83A1-F6EECF244321}">
                <p14:modId xmlns:p14="http://schemas.microsoft.com/office/powerpoint/2010/main" val="3267457776"/>
              </p:ext>
            </p:extLst>
          </p:nvPr>
        </p:nvGraphicFramePr>
        <p:xfrm>
          <a:off x="648000" y="1110240"/>
          <a:ext cx="8895600" cy="396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53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54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ЖИЛИЩНОЕ СТРОИТЕЛЬСТВО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5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0" name="Picture 2" descr="3.jpg"/>
          <p:cNvPicPr/>
          <p:nvPr/>
        </p:nvPicPr>
        <p:blipFill>
          <a:blip r:embed="rId4"/>
          <a:stretch/>
        </p:blipFill>
        <p:spPr>
          <a:xfrm>
            <a:off x="3424680" y="2825280"/>
            <a:ext cx="3310560" cy="220536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4" descr="49.jpg"/>
          <p:cNvPicPr/>
          <p:nvPr/>
        </p:nvPicPr>
        <p:blipFill>
          <a:blip r:embed="rId5"/>
          <a:stretch/>
        </p:blipFill>
        <p:spPr>
          <a:xfrm>
            <a:off x="6768360" y="2837160"/>
            <a:ext cx="3310560" cy="220536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6" descr="1401-3.jpg"/>
          <p:cNvPicPr/>
          <p:nvPr/>
        </p:nvPicPr>
        <p:blipFill>
          <a:blip r:embed="rId6"/>
          <a:stretch/>
        </p:blipFill>
        <p:spPr>
          <a:xfrm>
            <a:off x="100080" y="2849040"/>
            <a:ext cx="3274560" cy="2181240"/>
          </a:xfrm>
          <a:prstGeom prst="rect">
            <a:avLst/>
          </a:prstGeom>
          <a:ln w="0">
            <a:noFill/>
          </a:ln>
        </p:spPr>
      </p:pic>
      <p:sp>
        <p:nvSpPr>
          <p:cNvPr id="263" name="TextBox 3"/>
          <p:cNvSpPr/>
          <p:nvPr/>
        </p:nvSpPr>
        <p:spPr>
          <a:xfrm>
            <a:off x="3816000" y="823320"/>
            <a:ext cx="5974920" cy="17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    В 2020 году: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    в новостройки переселено 96 семей;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    в новостройках приобретено 24 квартиры для детей-сирот и детей, оставшихся без попечения родителей.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264" name="Picture 7" descr="C:\Users\Анатолий\Desktop\quality-500950_960_720.png"/>
          <p:cNvPicPr/>
          <p:nvPr/>
        </p:nvPicPr>
        <p:blipFill>
          <a:blip r:embed="rId7"/>
          <a:stretch/>
        </p:blipFill>
        <p:spPr>
          <a:xfrm flipH="1">
            <a:off x="3616200" y="153288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7" descr="C:\Users\Анатолий\Desktop\quality-500950_960_720.png"/>
          <p:cNvPicPr/>
          <p:nvPr/>
        </p:nvPicPr>
        <p:blipFill>
          <a:blip r:embed="rId7"/>
          <a:stretch/>
        </p:blipFill>
        <p:spPr>
          <a:xfrm flipH="1">
            <a:off x="3564000" y="101988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2" descr="C:\Users\Анатолий\Desktop\Жилье_лого_цвет_прав.png"/>
          <p:cNvPicPr/>
          <p:nvPr/>
        </p:nvPicPr>
        <p:blipFill>
          <a:blip r:embed="rId8"/>
          <a:stretch/>
        </p:blipFill>
        <p:spPr>
          <a:xfrm>
            <a:off x="792000" y="404280"/>
            <a:ext cx="2370600" cy="2370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Прямоугольник 123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8" name="Прямоугольник 124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9" name="Рисунок 125"/>
          <p:cNvPicPr/>
          <p:nvPr/>
        </p:nvPicPr>
        <p:blipFill>
          <a:blip r:embed="rId2"/>
          <a:stretch/>
        </p:blipFill>
        <p:spPr>
          <a:xfrm>
            <a:off x="-4680" y="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270" name="TextBox 1"/>
          <p:cNvSpPr/>
          <p:nvPr/>
        </p:nvSpPr>
        <p:spPr>
          <a:xfrm>
            <a:off x="792000" y="1035000"/>
            <a:ext cx="3454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2010-2020 годы: факты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271" name="Picture 5" descr="C:\Users\Анатолий\Desktop\prezentatsia2.jpg"/>
          <p:cNvPicPr/>
          <p:nvPr/>
        </p:nvPicPr>
        <p:blipFill>
          <a:blip r:embed="rId3"/>
          <a:stretch/>
        </p:blipFill>
        <p:spPr>
          <a:xfrm>
            <a:off x="-4680" y="0"/>
            <a:ext cx="10155600" cy="5701680"/>
          </a:xfrm>
          <a:prstGeom prst="rect">
            <a:avLst/>
          </a:prstGeom>
          <a:ln w="0">
            <a:noFill/>
          </a:ln>
        </p:spPr>
      </p:pic>
      <p:sp>
        <p:nvSpPr>
          <p:cNvPr id="272" name="TextBox 3"/>
          <p:cNvSpPr/>
          <p:nvPr/>
        </p:nvSpPr>
        <p:spPr>
          <a:xfrm>
            <a:off x="6767280" y="-4320"/>
            <a:ext cx="331056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2010 – 2020 годы: факты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75" name="Рисунок 120"/>
          <p:cNvPicPr/>
          <p:nvPr/>
        </p:nvPicPr>
        <p:blipFill>
          <a:blip r:embed="rId3"/>
          <a:stretch/>
        </p:blipFill>
        <p:spPr>
          <a:xfrm>
            <a:off x="-59400" y="-144000"/>
            <a:ext cx="10138320" cy="5929920"/>
          </a:xfrm>
          <a:prstGeom prst="rect">
            <a:avLst/>
          </a:prstGeom>
          <a:ln w="0">
            <a:noFill/>
          </a:ln>
        </p:spPr>
      </p:pic>
      <p:sp>
        <p:nvSpPr>
          <p:cNvPr id="276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МОДЕРНИЗАЦИЯ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ИНЖЕНЕРНОЙ ИНФРАСТРУКТУРЫ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77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2" name="TextBox 3"/>
          <p:cNvSpPr/>
          <p:nvPr/>
        </p:nvSpPr>
        <p:spPr>
          <a:xfrm>
            <a:off x="84960" y="3267360"/>
            <a:ext cx="302256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Построена газовая БМК </a:t>
            </a:r>
            <a:endParaRPr lang="ru-RU" sz="17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 территории школы №4</a:t>
            </a:r>
            <a:endParaRPr lang="ru-RU" sz="1700" b="0" strike="noStrike" spc="-1">
              <a:latin typeface="Arial"/>
            </a:endParaRPr>
          </a:p>
        </p:txBody>
      </p:sp>
      <p:pic>
        <p:nvPicPr>
          <p:cNvPr id="283" name="Picture 11" descr="https://tor-industries.ru/upload/medialibrary/0b5/0b575225feae3f9c09c59b0c0167254f.png"/>
          <p:cNvPicPr/>
          <p:nvPr/>
        </p:nvPicPr>
        <p:blipFill>
          <a:blip r:embed="rId4"/>
          <a:stretch/>
        </p:blipFill>
        <p:spPr>
          <a:xfrm>
            <a:off x="3096000" y="1121400"/>
            <a:ext cx="3022920" cy="3022920"/>
          </a:xfrm>
          <a:prstGeom prst="rect">
            <a:avLst/>
          </a:prstGeom>
          <a:ln w="0">
            <a:noFill/>
          </a:ln>
        </p:spPr>
      </p:pic>
      <p:sp>
        <p:nvSpPr>
          <p:cNvPr id="284" name="TextBox 22"/>
          <p:cNvSpPr/>
          <p:nvPr/>
        </p:nvSpPr>
        <p:spPr>
          <a:xfrm>
            <a:off x="6888960" y="2769120"/>
            <a:ext cx="2878560" cy="19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Инвестиционный конкурс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 по строительству БМК 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мощностью 2,0 мВт и подводящих сетей в районе Дальней Дачи – 2021 год</a:t>
            </a:r>
            <a:endParaRPr lang="ru-RU" sz="17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700" b="0" strike="noStrike" spc="-1">
              <a:latin typeface="Arial"/>
            </a:endParaRPr>
          </a:p>
        </p:txBody>
      </p:sp>
      <p:sp>
        <p:nvSpPr>
          <p:cNvPr id="285" name="Прямая со стрелкой 10"/>
          <p:cNvSpPr/>
          <p:nvPr/>
        </p:nvSpPr>
        <p:spPr>
          <a:xfrm>
            <a:off x="6240960" y="2834640"/>
            <a:ext cx="646200" cy="430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Прямая со стрелкой 12"/>
          <p:cNvSpPr/>
          <p:nvPr/>
        </p:nvSpPr>
        <p:spPr>
          <a:xfrm flipH="1">
            <a:off x="2422440" y="2811240"/>
            <a:ext cx="498960" cy="316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Прямая со стрелкой 14"/>
          <p:cNvSpPr/>
          <p:nvPr/>
        </p:nvSpPr>
        <p:spPr>
          <a:xfrm>
            <a:off x="4608360" y="4192200"/>
            <a:ext cx="360" cy="419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TextBox 29"/>
          <p:cNvSpPr/>
          <p:nvPr/>
        </p:nvSpPr>
        <p:spPr>
          <a:xfrm>
            <a:off x="6732360" y="1267920"/>
            <a:ext cx="2841120" cy="112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Уход от неэффективных угольных котельных 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(на 2021 год остались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 2 котельные) 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289" name="TextBox 32"/>
          <p:cNvSpPr/>
          <p:nvPr/>
        </p:nvSpPr>
        <p:spPr>
          <a:xfrm>
            <a:off x="404280" y="1137240"/>
            <a:ext cx="2518560" cy="1385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Замена тепловых сетей согласно схеме теплоснабжения 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и гидравлическим расчётам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290" name="Прямая со стрелкой 20"/>
          <p:cNvSpPr/>
          <p:nvPr/>
        </p:nvSpPr>
        <p:spPr>
          <a:xfrm flipH="1">
            <a:off x="2875320" y="1460520"/>
            <a:ext cx="6494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1" name="TextBox 39"/>
          <p:cNvSpPr/>
          <p:nvPr/>
        </p:nvSpPr>
        <p:spPr>
          <a:xfrm>
            <a:off x="1664280" y="4759920"/>
            <a:ext cx="712692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Кыштым – один из первых городов Челябинской области получил паспорт готовности к работе в зимний период</a:t>
            </a:r>
            <a:endParaRPr lang="ru-RU" sz="1700" b="0" strike="noStrike" spc="-1">
              <a:latin typeface="Arial"/>
            </a:endParaRPr>
          </a:p>
        </p:txBody>
      </p:sp>
      <p:pic>
        <p:nvPicPr>
          <p:cNvPr id="292" name="Picture 1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1008000" y="4589640"/>
            <a:ext cx="862200" cy="862200"/>
          </a:xfrm>
          <a:prstGeom prst="rect">
            <a:avLst/>
          </a:prstGeom>
          <a:ln w="0">
            <a:noFill/>
          </a:ln>
        </p:spPr>
      </p:pic>
      <p:sp>
        <p:nvSpPr>
          <p:cNvPr id="293" name="Прямая со стрелкой 25"/>
          <p:cNvSpPr/>
          <p:nvPr/>
        </p:nvSpPr>
        <p:spPr>
          <a:xfrm>
            <a:off x="5688360" y="1545120"/>
            <a:ext cx="104220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6" name="Рисунок 120"/>
          <p:cNvPicPr/>
          <p:nvPr/>
        </p:nvPicPr>
        <p:blipFill>
          <a:blip r:embed="rId3"/>
          <a:stretch/>
        </p:blipFill>
        <p:spPr>
          <a:xfrm>
            <a:off x="-59400" y="-144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297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МОДЕРНИЗАЦИЯ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ИНЖЕНЕРНОЙ ИНФРАСТРУКТУРЫ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98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3" name="TextBox 22"/>
          <p:cNvSpPr/>
          <p:nvPr/>
        </p:nvSpPr>
        <p:spPr>
          <a:xfrm>
            <a:off x="5400359" y="3843360"/>
            <a:ext cx="3994364" cy="9218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Капитальный ремонт тепловых сетей на улицах </a:t>
            </a:r>
          </a:p>
          <a:p>
            <a:pPr algn="ctr">
              <a:lnSpc>
                <a:spcPct val="100000"/>
              </a:lnSpc>
            </a:pPr>
            <a:r>
              <a:rPr lang="ru-RU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Ленина, Свердлова, Дзержинского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304" name="Picture 6" descr="37.png"/>
          <p:cNvPicPr/>
          <p:nvPr/>
        </p:nvPicPr>
        <p:blipFill>
          <a:blip r:embed="rId4"/>
          <a:stretch/>
        </p:blipFill>
        <p:spPr>
          <a:xfrm>
            <a:off x="1174320" y="891000"/>
            <a:ext cx="3931920" cy="230436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10" descr="5.jpg"/>
          <p:cNvPicPr/>
          <p:nvPr/>
        </p:nvPicPr>
        <p:blipFill>
          <a:blip r:embed="rId5"/>
          <a:stretch/>
        </p:blipFill>
        <p:spPr>
          <a:xfrm>
            <a:off x="5400360" y="891000"/>
            <a:ext cx="3742560" cy="230436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12" descr="2.jpg"/>
          <p:cNvPicPr/>
          <p:nvPr/>
        </p:nvPicPr>
        <p:blipFill>
          <a:blip r:embed="rId6"/>
          <a:stretch/>
        </p:blipFill>
        <p:spPr>
          <a:xfrm>
            <a:off x="1174320" y="3217680"/>
            <a:ext cx="3931920" cy="242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7" name="Рисунок 120"/>
          <p:cNvPicPr/>
          <p:nvPr/>
        </p:nvPicPr>
        <p:blipFill>
          <a:blip r:embed="rId2"/>
          <a:stretch/>
        </p:blipFill>
        <p:spPr>
          <a:xfrm>
            <a:off x="-4680" y="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28" name="Прямоугольник 121"/>
          <p:cNvSpPr/>
          <p:nvPr/>
        </p:nvSpPr>
        <p:spPr>
          <a:xfrm>
            <a:off x="504000" y="74160"/>
            <a:ext cx="8674200" cy="12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DejaVu Sans"/>
              </a:rPr>
              <a:t>БЮДЖЕТ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9" name="Прямоугольник 122"/>
          <p:cNvSpPr/>
          <p:nvPr/>
        </p:nvSpPr>
        <p:spPr>
          <a:xfrm>
            <a:off x="504000" y="1326600"/>
            <a:ext cx="9069480" cy="328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30" name="Group 19"/>
          <p:cNvGraphicFramePr/>
          <p:nvPr>
            <p:extLst>
              <p:ext uri="{D42A27DB-BD31-4B8C-83A1-F6EECF244321}">
                <p14:modId xmlns:p14="http://schemas.microsoft.com/office/powerpoint/2010/main" val="3918235599"/>
              </p:ext>
            </p:extLst>
          </p:nvPr>
        </p:nvGraphicFramePr>
        <p:xfrm>
          <a:off x="754200" y="1763640"/>
          <a:ext cx="6840720" cy="2356920"/>
        </p:xfrm>
        <a:graphic>
          <a:graphicData uri="http://schemas.openxmlformats.org/drawingml/2006/table">
            <a:tbl>
              <a:tblPr/>
              <a:tblGrid>
                <a:gridCol w="3463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6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6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Доходы </a:t>
                      </a:r>
                      <a:endParaRPr lang="ru-RU" sz="2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местного бюджета</a:t>
                      </a:r>
                      <a:endParaRPr lang="ru-RU" sz="2200" b="0" strike="noStrike" spc="-1">
                        <a:latin typeface="Arial"/>
                      </a:endParaRPr>
                    </a:p>
                  </a:txBody>
                  <a:tcPr marL="130320" marR="130320">
                    <a:lnL w="12240">
                      <a:solidFill>
                        <a:srgbClr val="4BACC6"/>
                      </a:solidFill>
                    </a:lnL>
                    <a:lnR w="12240">
                      <a:solidFill>
                        <a:srgbClr val="4BACC6"/>
                      </a:solidFill>
                    </a:lnR>
                    <a:lnT w="12240">
                      <a:solidFill>
                        <a:srgbClr val="4BACC6"/>
                      </a:solidFill>
                    </a:lnT>
                    <a:lnB w="12240">
                      <a:solidFill>
                        <a:srgbClr val="4BACC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1 753 772,7 тыс. руб.</a:t>
                      </a:r>
                      <a:endParaRPr lang="ru-RU" sz="2200" b="0" strike="noStrike" spc="-1" dirty="0">
                        <a:latin typeface="Arial"/>
                      </a:endParaRPr>
                    </a:p>
                  </a:txBody>
                  <a:tcPr marL="130320" marR="130320">
                    <a:lnL w="12240">
                      <a:solidFill>
                        <a:srgbClr val="4BACC6"/>
                      </a:solidFill>
                    </a:lnL>
                    <a:lnR w="12240">
                      <a:solidFill>
                        <a:srgbClr val="4BACC6"/>
                      </a:solidFill>
                    </a:lnR>
                    <a:lnT w="12240">
                      <a:solidFill>
                        <a:srgbClr val="4BACC6"/>
                      </a:solidFill>
                    </a:lnT>
                    <a:lnB w="12240">
                      <a:solidFill>
                        <a:srgbClr val="4BACC6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0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Расходы </a:t>
                      </a:r>
                      <a:endParaRPr lang="ru-RU" sz="2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местного бюджета</a:t>
                      </a:r>
                      <a:endParaRPr lang="ru-RU" sz="2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2200" b="0" strike="noStrike" spc="-1">
                        <a:latin typeface="Arial"/>
                      </a:endParaRPr>
                    </a:p>
                  </a:txBody>
                  <a:tcPr marL="130320" marR="130320">
                    <a:lnL w="12240">
                      <a:solidFill>
                        <a:srgbClr val="4BACC6"/>
                      </a:solidFill>
                    </a:lnL>
                    <a:lnR w="12240">
                      <a:solidFill>
                        <a:srgbClr val="4BACC6"/>
                      </a:solidFill>
                    </a:lnR>
                    <a:lnT w="12240">
                      <a:solidFill>
                        <a:srgbClr val="4BACC6"/>
                      </a:solidFill>
                    </a:lnT>
                    <a:lnB w="12240">
                      <a:solidFill>
                        <a:srgbClr val="4BACC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22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1 752 410,1 тыс. руб.</a:t>
                      </a:r>
                      <a:endParaRPr lang="ru-RU" sz="2200" b="0" strike="noStrike" spc="-1" dirty="0">
                        <a:latin typeface="Arial"/>
                      </a:endParaRPr>
                    </a:p>
                  </a:txBody>
                  <a:tcPr marL="130320" marR="130320">
                    <a:lnL w="12240">
                      <a:solidFill>
                        <a:srgbClr val="4BACC6"/>
                      </a:solidFill>
                    </a:lnL>
                    <a:lnR w="12240">
                      <a:solidFill>
                        <a:srgbClr val="4BACC6"/>
                      </a:solidFill>
                    </a:lnR>
                    <a:lnT w="12240">
                      <a:solidFill>
                        <a:srgbClr val="4BACC6"/>
                      </a:solidFill>
                    </a:lnT>
                    <a:lnB w="12240">
                      <a:solidFill>
                        <a:srgbClr val="4BACC6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1" name="Стрелка вверх 1"/>
          <p:cNvSpPr/>
          <p:nvPr/>
        </p:nvSpPr>
        <p:spPr>
          <a:xfrm>
            <a:off x="7755120" y="1692360"/>
            <a:ext cx="1942560" cy="97668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FFFFFF"/>
                </a:solidFill>
                <a:latin typeface="Arial"/>
                <a:ea typeface="DejaVu Sans"/>
              </a:rPr>
              <a:t>105,3%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132" name="Стрелка вверх 8"/>
          <p:cNvSpPr/>
          <p:nvPr/>
        </p:nvSpPr>
        <p:spPr>
          <a:xfrm>
            <a:off x="7838884" y="2942100"/>
            <a:ext cx="1942560" cy="97668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FFFFFF"/>
                </a:solidFill>
                <a:latin typeface="Arial"/>
                <a:ea typeface="DejaVu Sans"/>
              </a:rPr>
              <a:t>103,3%</a:t>
            </a:r>
            <a:endParaRPr lang="ru-RU" sz="17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9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4" name="Picture 2" descr="C:\Users\Анатолий\Downloads\тепло.jpg"/>
          <p:cNvPicPr/>
          <p:nvPr/>
        </p:nvPicPr>
        <p:blipFill>
          <a:blip r:embed="rId3"/>
          <a:stretch/>
        </p:blipFill>
        <p:spPr>
          <a:xfrm>
            <a:off x="0" y="0"/>
            <a:ext cx="10078920" cy="5668560"/>
          </a:xfrm>
          <a:prstGeom prst="rect">
            <a:avLst/>
          </a:prstGeom>
          <a:ln w="0">
            <a:noFill/>
          </a:ln>
        </p:spPr>
      </p:pic>
      <p:sp>
        <p:nvSpPr>
          <p:cNvPr id="315" name="TextBox 26"/>
          <p:cNvSpPr/>
          <p:nvPr/>
        </p:nvSpPr>
        <p:spPr>
          <a:xfrm>
            <a:off x="6840360" y="74160"/>
            <a:ext cx="32382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2010 – 2020 годы: факты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7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8" name="Рисунок 120"/>
          <p:cNvPicPr/>
          <p:nvPr/>
        </p:nvPicPr>
        <p:blipFill>
          <a:blip r:embed="rId3"/>
          <a:stretch/>
        </p:blipFill>
        <p:spPr>
          <a:xfrm>
            <a:off x="-2988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319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МОДЕРНИЗАЦИЯ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ИНЖЕНЕРНОЙ ИНФРАСТРУКТУРЫ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20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TextBox 22"/>
          <p:cNvSpPr/>
          <p:nvPr/>
        </p:nvSpPr>
        <p:spPr>
          <a:xfrm>
            <a:off x="6309000" y="2887920"/>
            <a:ext cx="348228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Замена канализационного коллектора в районе улиц Челюскинцев и Красной Звезды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26" name="Прямая со стрелкой 10"/>
          <p:cNvSpPr/>
          <p:nvPr/>
        </p:nvSpPr>
        <p:spPr>
          <a:xfrm>
            <a:off x="5713560" y="3627360"/>
            <a:ext cx="46620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7" name="Прямая со стрелкой 14"/>
          <p:cNvSpPr/>
          <p:nvPr/>
        </p:nvSpPr>
        <p:spPr>
          <a:xfrm>
            <a:off x="4598640" y="4290480"/>
            <a:ext cx="360" cy="419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8" name="TextBox 29"/>
          <p:cNvSpPr/>
          <p:nvPr/>
        </p:nvSpPr>
        <p:spPr>
          <a:xfrm>
            <a:off x="6309000" y="1209960"/>
            <a:ext cx="348228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 улице Ленина № 33, 35, 37 проведены работы по замене тепловых сетей, водовода и вводов в дома с увеличением диаметра трубы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29" name="Прямая со стрелкой 17"/>
          <p:cNvSpPr/>
          <p:nvPr/>
        </p:nvSpPr>
        <p:spPr>
          <a:xfrm flipH="1">
            <a:off x="2877840" y="3804840"/>
            <a:ext cx="513000" cy="110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0" name="TextBox 32"/>
          <p:cNvSpPr/>
          <p:nvPr/>
        </p:nvSpPr>
        <p:spPr>
          <a:xfrm>
            <a:off x="154080" y="2716920"/>
            <a:ext cx="2734560" cy="200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По программе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«Чистая вода» приступили к разработке </a:t>
            </a:r>
            <a:r>
              <a:rPr lang="ru-RU" sz="18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проектно</a:t>
            </a: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– сметной документации по водоснабжению посёлка Тайгинка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331" name="Прямая со стрелкой 20"/>
          <p:cNvSpPr/>
          <p:nvPr/>
        </p:nvSpPr>
        <p:spPr>
          <a:xfrm flipH="1">
            <a:off x="3244320" y="2331360"/>
            <a:ext cx="57420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2" name="TextBox 37"/>
          <p:cNvSpPr/>
          <p:nvPr/>
        </p:nvSpPr>
        <p:spPr>
          <a:xfrm>
            <a:off x="504000" y="1160640"/>
            <a:ext cx="270396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 ул. Огнеупорной, 14 установлена автоматизированная канализационно - насосная станция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33" name="TextBox 39"/>
          <p:cNvSpPr/>
          <p:nvPr/>
        </p:nvSpPr>
        <p:spPr>
          <a:xfrm>
            <a:off x="504000" y="4748040"/>
            <a:ext cx="8726040" cy="86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В связи с приостановкой деятельности МУП «Кыштымводоканал» </a:t>
            </a:r>
            <a:endParaRPr lang="ru-RU" sz="17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по предложению совета кредиторов произошла смена гарантирующей организации по холодному водоснабжению и водоотведению – ООО «Кыштымводоканал»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334" name="Прямая со стрелкой 25"/>
          <p:cNvSpPr/>
          <p:nvPr/>
        </p:nvSpPr>
        <p:spPr>
          <a:xfrm flipV="1">
            <a:off x="5703120" y="1896840"/>
            <a:ext cx="487440" cy="232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35" name="Picture 4" descr="https://www.pinclipart.com/picdir/big/212-2128637_call-me-in-streatham-for-qualified-boiler-servicing.png"/>
          <p:cNvPicPr/>
          <p:nvPr/>
        </p:nvPicPr>
        <p:blipFill>
          <a:blip r:embed="rId4"/>
          <a:stretch/>
        </p:blipFill>
        <p:spPr>
          <a:xfrm>
            <a:off x="3252960" y="909360"/>
            <a:ext cx="2688120" cy="3366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7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38" name="Рисунок 120"/>
          <p:cNvPicPr/>
          <p:nvPr/>
        </p:nvPicPr>
        <p:blipFill>
          <a:blip r:embed="rId3"/>
          <a:stretch/>
        </p:blipFill>
        <p:spPr>
          <a:xfrm>
            <a:off x="0" y="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339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МОДЕРНИЗАЦИЯ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ИНЖЕНЕРНОЙ ИНФРАСТРУКТУРЫ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40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5" name="TextBox 22"/>
          <p:cNvSpPr/>
          <p:nvPr/>
        </p:nvSpPr>
        <p:spPr>
          <a:xfrm>
            <a:off x="6040440" y="3049560"/>
            <a:ext cx="3742560" cy="154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Строительство  трансформаторной подстанции КТП-250 кВА, кабельной линии 6 кВ протяжённостью 500 м для электроснабжения СНТ «Машиностроитель». Подключение участков – 2021 год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46" name="Прямая со стрелкой 10"/>
          <p:cNvSpPr/>
          <p:nvPr/>
        </p:nvSpPr>
        <p:spPr>
          <a:xfrm>
            <a:off x="5272200" y="3555360"/>
            <a:ext cx="67392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7" name="Прямая со стрелкой 14"/>
          <p:cNvSpPr/>
          <p:nvPr/>
        </p:nvSpPr>
        <p:spPr>
          <a:xfrm>
            <a:off x="4598640" y="4419360"/>
            <a:ext cx="9000" cy="290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8" name="TextBox 29"/>
          <p:cNvSpPr/>
          <p:nvPr/>
        </p:nvSpPr>
        <p:spPr>
          <a:xfrm>
            <a:off x="6254640" y="2049480"/>
            <a:ext cx="348228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Построена мачтовая подстанция мощностью 100 кВА на ул. Ясная для ИЖС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49" name="Прямая со стрелкой 17"/>
          <p:cNvSpPr/>
          <p:nvPr/>
        </p:nvSpPr>
        <p:spPr>
          <a:xfrm flipH="1">
            <a:off x="3401640" y="2776320"/>
            <a:ext cx="4082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0" name="TextBox 32"/>
          <p:cNvSpPr/>
          <p:nvPr/>
        </p:nvSpPr>
        <p:spPr>
          <a:xfrm>
            <a:off x="318960" y="3213000"/>
            <a:ext cx="3310560" cy="1385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Начало капитального ремонта воздушной линии BЛ-0,4 кВ и кабельной линии КЛ-0,4 кВ от ТП-3 по улицам 1-я и 2-я Иртяшская – 2021 год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351" name="Прямая со стрелкой 20"/>
          <p:cNvSpPr/>
          <p:nvPr/>
        </p:nvSpPr>
        <p:spPr>
          <a:xfrm flipH="1" flipV="1">
            <a:off x="3044520" y="1607760"/>
            <a:ext cx="574200" cy="209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2" name="TextBox 37"/>
          <p:cNvSpPr/>
          <p:nvPr/>
        </p:nvSpPr>
        <p:spPr>
          <a:xfrm>
            <a:off x="926280" y="950400"/>
            <a:ext cx="30999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Реконструкция подстанции «Кыштым» 110/35/6 кВ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53" name="TextBox 39"/>
          <p:cNvSpPr/>
          <p:nvPr/>
        </p:nvSpPr>
        <p:spPr>
          <a:xfrm>
            <a:off x="318960" y="4748040"/>
            <a:ext cx="9111960" cy="78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1500" b="0" strike="noStrike" spc="-1">
                <a:solidFill>
                  <a:srgbClr val="1F497D"/>
                </a:solidFill>
                <a:latin typeface="Arial"/>
                <a:ea typeface="DejaVu Sans"/>
              </a:rPr>
              <a:t>Энергосервисный контракт «ГОРСВЕТ»: дополнительно в 2020 году установлено 30 светильников в частном секторе, реконструкция участка сетей наружного освещения на улице Калинина – </a:t>
            </a:r>
            <a:endParaRPr lang="ru-RU" sz="1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500" b="0" strike="noStrike" spc="-1">
                <a:solidFill>
                  <a:srgbClr val="1F497D"/>
                </a:solidFill>
                <a:latin typeface="Arial"/>
                <a:ea typeface="DejaVu Sans"/>
              </a:rPr>
              <a:t>от № 154 до № 86 (перекрёсток с ул. М. Горького) и на ул. Калинина от № 95 до № 29</a:t>
            </a:r>
            <a:endParaRPr lang="ru-RU" sz="1500" b="0" strike="noStrike" spc="-1">
              <a:latin typeface="Arial"/>
            </a:endParaRPr>
          </a:p>
        </p:txBody>
      </p:sp>
      <p:sp>
        <p:nvSpPr>
          <p:cNvPr id="354" name="Прямая со стрелкой 25"/>
          <p:cNvSpPr/>
          <p:nvPr/>
        </p:nvSpPr>
        <p:spPr>
          <a:xfrm flipV="1">
            <a:off x="5469120" y="1331280"/>
            <a:ext cx="559080" cy="284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55" name="Picture 20" descr="https://www.vippng.com/png/full/44-445379_blue-light-bulb-png-clip-art-blue-light.png"/>
          <p:cNvPicPr/>
          <p:nvPr/>
        </p:nvPicPr>
        <p:blipFill>
          <a:blip r:embed="rId4"/>
          <a:stretch/>
        </p:blipFill>
        <p:spPr>
          <a:xfrm>
            <a:off x="3710160" y="1303200"/>
            <a:ext cx="1897920" cy="2984760"/>
          </a:xfrm>
          <a:prstGeom prst="rect">
            <a:avLst/>
          </a:prstGeom>
          <a:ln w="0">
            <a:noFill/>
          </a:ln>
        </p:spPr>
      </p:pic>
      <p:sp>
        <p:nvSpPr>
          <p:cNvPr id="356" name="TextBox 38"/>
          <p:cNvSpPr/>
          <p:nvPr/>
        </p:nvSpPr>
        <p:spPr>
          <a:xfrm>
            <a:off x="295920" y="1792080"/>
            <a:ext cx="331056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Начало строительства двух ТП в районе улиц Суслова, Каскова мощностью 200 кВА, позволит разгрузить ТП-63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57" name="Прямая со стрелкой 15"/>
          <p:cNvSpPr/>
          <p:nvPr/>
        </p:nvSpPr>
        <p:spPr>
          <a:xfrm flipH="1">
            <a:off x="3727080" y="3339360"/>
            <a:ext cx="301680" cy="214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8" name="TextBox 23"/>
          <p:cNvSpPr/>
          <p:nvPr/>
        </p:nvSpPr>
        <p:spPr>
          <a:xfrm>
            <a:off x="6183360" y="977760"/>
            <a:ext cx="348228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Энергосервисный контракт «ГОРСВЕТ». Контракт жизненного цикла – 2021 – 2023 годы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59" name="Прямая со стрелкой 24"/>
          <p:cNvSpPr/>
          <p:nvPr/>
        </p:nvSpPr>
        <p:spPr>
          <a:xfrm flipV="1">
            <a:off x="5611680" y="2333160"/>
            <a:ext cx="487440" cy="232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1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2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363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МОДЕРНИЗАЦИЯ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ИНЖЕНЕРНОЙ ИНФРАСТРУКТУРЫ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64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9" name="TextBox 3"/>
          <p:cNvSpPr/>
          <p:nvPr/>
        </p:nvSpPr>
        <p:spPr>
          <a:xfrm>
            <a:off x="682560" y="3978360"/>
            <a:ext cx="8669520" cy="86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Установление дополнительных светильников в частном секторе.</a:t>
            </a:r>
            <a:endParaRPr lang="ru-RU" sz="17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Модернизация сетей наружного освещения</a:t>
            </a:r>
            <a:endParaRPr lang="ru-RU" sz="17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Освещение общественной территории около </a:t>
            </a:r>
            <a:r>
              <a:rPr lang="ru-RU" sz="17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ЗАГСа</a:t>
            </a: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на улице К. Либкнехта</a:t>
            </a:r>
            <a:endParaRPr lang="ru-RU" sz="1700" b="0" strike="noStrike" spc="-1" dirty="0">
              <a:latin typeface="Arial"/>
            </a:endParaRPr>
          </a:p>
        </p:txBody>
      </p:sp>
      <p:pic>
        <p:nvPicPr>
          <p:cNvPr id="370" name="Picture 2" descr="0912-12.jpg"/>
          <p:cNvPicPr/>
          <p:nvPr/>
        </p:nvPicPr>
        <p:blipFill>
          <a:blip r:embed="rId4"/>
          <a:stretch/>
        </p:blipFill>
        <p:spPr>
          <a:xfrm>
            <a:off x="6754680" y="1549440"/>
            <a:ext cx="3243960" cy="2355480"/>
          </a:xfrm>
          <a:prstGeom prst="rect">
            <a:avLst/>
          </a:prstGeom>
          <a:ln w="0">
            <a:noFill/>
          </a:ln>
        </p:spPr>
      </p:pic>
      <p:pic>
        <p:nvPicPr>
          <p:cNvPr id="371" name="Picture 3"/>
          <p:cNvPicPr/>
          <p:nvPr/>
        </p:nvPicPr>
        <p:blipFill>
          <a:blip r:embed="rId5"/>
          <a:stretch/>
        </p:blipFill>
        <p:spPr>
          <a:xfrm>
            <a:off x="3368160" y="1549440"/>
            <a:ext cx="3384720" cy="2355480"/>
          </a:xfrm>
          <a:prstGeom prst="rect">
            <a:avLst/>
          </a:prstGeom>
          <a:ln w="0">
            <a:noFill/>
          </a:ln>
        </p:spPr>
      </p:pic>
      <p:pic>
        <p:nvPicPr>
          <p:cNvPr id="372" name="Picture 7"/>
          <p:cNvPicPr/>
          <p:nvPr/>
        </p:nvPicPr>
        <p:blipFill>
          <a:blip r:embed="rId6"/>
          <a:stretch/>
        </p:blipFill>
        <p:spPr>
          <a:xfrm>
            <a:off x="253800" y="1549440"/>
            <a:ext cx="3141360" cy="231120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12" descr="C:\Users\Анатолий\Desktop\quality-500950_960_720.png"/>
          <p:cNvPicPr/>
          <p:nvPr/>
        </p:nvPicPr>
        <p:blipFill>
          <a:blip r:embed="rId7"/>
          <a:stretch/>
        </p:blipFill>
        <p:spPr>
          <a:xfrm>
            <a:off x="325440" y="3835440"/>
            <a:ext cx="530280" cy="53028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12" descr="C:\Users\Анатолий\Desktop\quality-500950_960_720.png"/>
          <p:cNvPicPr/>
          <p:nvPr/>
        </p:nvPicPr>
        <p:blipFill>
          <a:blip r:embed="rId8"/>
          <a:stretch/>
        </p:blipFill>
        <p:spPr>
          <a:xfrm>
            <a:off x="325440" y="4192560"/>
            <a:ext cx="387360" cy="38736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12" descr="C:\Users\Анатолий\Desktop\quality-500950_960_720.png"/>
          <p:cNvPicPr/>
          <p:nvPr/>
        </p:nvPicPr>
        <p:blipFill>
          <a:blip r:embed="rId9"/>
          <a:stretch/>
        </p:blipFill>
        <p:spPr>
          <a:xfrm>
            <a:off x="325440" y="4406760"/>
            <a:ext cx="458640" cy="45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7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78" name="Рисунок 120"/>
          <p:cNvPicPr/>
          <p:nvPr/>
        </p:nvPicPr>
        <p:blipFill>
          <a:blip r:embed="rId3"/>
          <a:stretch/>
        </p:blipFill>
        <p:spPr>
          <a:xfrm>
            <a:off x="-59400" y="-7704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379" name="Прямоугольник 121"/>
          <p:cNvSpPr/>
          <p:nvPr/>
        </p:nvSpPr>
        <p:spPr>
          <a:xfrm>
            <a:off x="3528000" y="261360"/>
            <a:ext cx="5830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ГАЗИФИКАЦИЯ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2020 год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80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385" name="Таблица 3"/>
          <p:cNvGraphicFramePr/>
          <p:nvPr>
            <p:extLst>
              <p:ext uri="{D42A27DB-BD31-4B8C-83A1-F6EECF244321}">
                <p14:modId xmlns:p14="http://schemas.microsoft.com/office/powerpoint/2010/main" val="813924772"/>
              </p:ext>
            </p:extLst>
          </p:nvPr>
        </p:nvGraphicFramePr>
        <p:xfrm>
          <a:off x="671052" y="1104800"/>
          <a:ext cx="8598309" cy="4380281"/>
        </p:xfrm>
        <a:graphic>
          <a:graphicData uri="http://schemas.openxmlformats.org/drawingml/2006/table">
            <a:tbl>
              <a:tblPr/>
              <a:tblGrid>
                <a:gridCol w="4845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5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86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1" strike="noStrike" spc="-1" dirty="0">
                        <a:solidFill>
                          <a:srgbClr val="1F497D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Наименование объекта</a:t>
                      </a:r>
                      <a:endParaRPr lang="ru-RU" sz="13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Единица измерения </a:t>
                      </a:r>
                      <a:endParaRPr lang="ru-RU" sz="13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1" strike="noStrike" spc="-1" dirty="0">
                        <a:solidFill>
                          <a:srgbClr val="1F497D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Значение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показателя </a:t>
                      </a:r>
                      <a:endParaRPr lang="ru-RU" sz="13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9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Газоснабжение домов по улицам: 2-я Южная, пер. К. Косолапова, Озерная, Саломатина, 1-я Южная, Калинина, №228 - №236)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метров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5149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домов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168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9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Газоснабжение домов по ул. Серикова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метров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550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домов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18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9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Газоснабжение домов по улицам: Механическая, Свердлова, Ю. </a:t>
                      </a:r>
                      <a:r>
                        <a:rPr lang="ru-RU" sz="1400" b="0" strike="noStrike" spc="-1" dirty="0" err="1">
                          <a:solidFill>
                            <a:srgbClr val="1F497D"/>
                          </a:solidFill>
                          <a:latin typeface="Arial"/>
                        </a:rPr>
                        <a:t>Ичевой</a:t>
                      </a: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, К. Либкнехта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метров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1840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домов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9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Газоснабжение домов по улицам: Механическая, ЧГРЭС, Малышева, К. Либкнехта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метров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4307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домов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65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9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Газопровод среднего и низкого давления для газоснабжения школы № 4 и в дальнейшем объектов, расположенных по улицам: Красноармейская, Республики, Комарова, 1-е Мая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метров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289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379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объектов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 2020 г. </a:t>
                      </a:r>
                      <a:r>
                        <a:rPr lang="ru-RU" sz="13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- </a:t>
                      </a:r>
                      <a:r>
                        <a:rPr lang="ru-RU" sz="13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первая  очередь (газоснабжение школы №4)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51120" marR="51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86" name="Picture 8" descr="https://lh3.googleusercontent.com/h11W5l8OE0hLvDAsupIVUUHttzte6ZBVLvEzH3TewK6bsiW3OTRryQq3JRr85_53NQ"/>
          <p:cNvPicPr/>
          <p:nvPr/>
        </p:nvPicPr>
        <p:blipFill>
          <a:blip r:embed="rId4"/>
          <a:stretch/>
        </p:blipFill>
        <p:spPr>
          <a:xfrm>
            <a:off x="887215" y="1127367"/>
            <a:ext cx="860470" cy="841987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8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89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390" name="Прямоугольник 121"/>
          <p:cNvSpPr/>
          <p:nvPr/>
        </p:nvSpPr>
        <p:spPr>
          <a:xfrm>
            <a:off x="3583440" y="86400"/>
            <a:ext cx="5830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ГАЗИФИКАЦИЯ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91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96" name="Picture 8" descr="https://lh3.googleusercontent.com/h11W5l8OE0hLvDAsupIVUUHttzte6ZBVLvEzH3TewK6bsiW3OTRryQq3JRr85_53NQ"/>
          <p:cNvPicPr/>
          <p:nvPr/>
        </p:nvPicPr>
        <p:blipFill>
          <a:blip r:embed="rId4"/>
          <a:stretch/>
        </p:blipFill>
        <p:spPr>
          <a:xfrm>
            <a:off x="493200" y="1098360"/>
            <a:ext cx="862200" cy="8622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97" name="Таблица 6"/>
          <p:cNvGraphicFramePr/>
          <p:nvPr/>
        </p:nvGraphicFramePr>
        <p:xfrm>
          <a:off x="1368000" y="1047960"/>
          <a:ext cx="8568720" cy="1005840"/>
        </p:xfrm>
        <a:graphic>
          <a:graphicData uri="http://schemas.openxmlformats.org/drawingml/2006/table">
            <a:tbl>
              <a:tblPr/>
              <a:tblGrid>
                <a:gridCol w="398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Периоды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2010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 2017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Возможность подключиться 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к газу для домов частного сектора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4,1%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24,3%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31%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36%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8" name="Rectangle 1"/>
          <p:cNvSpPr/>
          <p:nvPr/>
        </p:nvSpPr>
        <p:spPr>
          <a:xfrm>
            <a:off x="2858400" y="679680"/>
            <a:ext cx="6910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0" i="1" strike="noStrike" spc="-1">
                <a:solidFill>
                  <a:srgbClr val="1F497D"/>
                </a:solidFill>
                <a:latin typeface="Arial"/>
                <a:ea typeface="Times New Roman"/>
              </a:rPr>
              <a:t>Уровень газификации частного сектора </a:t>
            </a: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399" name="Picture 5" descr="1-1.jpg"/>
          <p:cNvPicPr/>
          <p:nvPr/>
        </p:nvPicPr>
        <p:blipFill>
          <a:blip r:embed="rId5"/>
          <a:stretch/>
        </p:blipFill>
        <p:spPr>
          <a:xfrm>
            <a:off x="785520" y="2043360"/>
            <a:ext cx="2451600" cy="1632960"/>
          </a:xfrm>
          <a:prstGeom prst="rect">
            <a:avLst/>
          </a:prstGeom>
          <a:ln w="0">
            <a:noFill/>
          </a:ln>
        </p:spPr>
      </p:pic>
      <p:pic>
        <p:nvPicPr>
          <p:cNvPr id="400" name="Picture 3" descr="1-2.jpg"/>
          <p:cNvPicPr/>
          <p:nvPr/>
        </p:nvPicPr>
        <p:blipFill>
          <a:blip r:embed="rId6"/>
          <a:stretch/>
        </p:blipFill>
        <p:spPr>
          <a:xfrm>
            <a:off x="766080" y="3959280"/>
            <a:ext cx="2451600" cy="1632960"/>
          </a:xfrm>
          <a:prstGeom prst="rect">
            <a:avLst/>
          </a:prstGeom>
          <a:ln w="0">
            <a:noFill/>
          </a:ln>
        </p:spPr>
      </p:pic>
      <p:pic>
        <p:nvPicPr>
          <p:cNvPr id="401" name="Picture 7" descr="7.jpg"/>
          <p:cNvPicPr/>
          <p:nvPr/>
        </p:nvPicPr>
        <p:blipFill>
          <a:blip r:embed="rId7"/>
          <a:stretch/>
        </p:blipFill>
        <p:spPr>
          <a:xfrm>
            <a:off x="3855960" y="2004120"/>
            <a:ext cx="2568600" cy="1711080"/>
          </a:xfrm>
          <a:prstGeom prst="rect">
            <a:avLst/>
          </a:prstGeom>
          <a:ln w="0">
            <a:noFill/>
          </a:ln>
        </p:spPr>
      </p:pic>
      <p:sp>
        <p:nvSpPr>
          <p:cNvPr id="402" name="TextBox 8"/>
          <p:cNvSpPr/>
          <p:nvPr/>
        </p:nvSpPr>
        <p:spPr>
          <a:xfrm>
            <a:off x="737640" y="3621960"/>
            <a:ext cx="24706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Котельная 4 школы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403" name="Picture 9" descr="8.jpg"/>
          <p:cNvPicPr/>
          <p:nvPr/>
        </p:nvPicPr>
        <p:blipFill>
          <a:blip r:embed="rId8"/>
          <a:stretch/>
        </p:blipFill>
        <p:spPr>
          <a:xfrm>
            <a:off x="6676200" y="2008800"/>
            <a:ext cx="2590560" cy="1725480"/>
          </a:xfrm>
          <a:prstGeom prst="rect">
            <a:avLst/>
          </a:prstGeom>
          <a:ln w="0">
            <a:noFill/>
          </a:ln>
        </p:spPr>
      </p:pic>
      <p:pic>
        <p:nvPicPr>
          <p:cNvPr id="404" name="Picture 11" descr="0912-9.jpg"/>
          <p:cNvPicPr/>
          <p:nvPr/>
        </p:nvPicPr>
        <p:blipFill>
          <a:blip r:embed="rId9"/>
          <a:stretch/>
        </p:blipFill>
        <p:spPr>
          <a:xfrm>
            <a:off x="3855960" y="3855240"/>
            <a:ext cx="2554560" cy="1701720"/>
          </a:xfrm>
          <a:prstGeom prst="rect">
            <a:avLst/>
          </a:prstGeom>
          <a:ln w="0">
            <a:noFill/>
          </a:ln>
        </p:spPr>
      </p:pic>
      <p:sp>
        <p:nvSpPr>
          <p:cNvPr id="405" name="TextBox 9"/>
          <p:cNvSpPr/>
          <p:nvPr/>
        </p:nvSpPr>
        <p:spPr>
          <a:xfrm>
            <a:off x="6552360" y="4203360"/>
            <a:ext cx="3166560" cy="100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Строительство газораспределительных сетей в 2020 году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7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8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3" name="Picture 2" descr="C:\Users\user\Downloads\газ3.jpg"/>
          <p:cNvPicPr/>
          <p:nvPr/>
        </p:nvPicPr>
        <p:blipFill>
          <a:blip r:embed="rId3"/>
          <a:stretch/>
        </p:blipFill>
        <p:spPr>
          <a:xfrm>
            <a:off x="0" y="0"/>
            <a:ext cx="10079280" cy="5668920"/>
          </a:xfrm>
          <a:prstGeom prst="rect">
            <a:avLst/>
          </a:prstGeom>
          <a:ln w="0">
            <a:noFill/>
          </a:ln>
        </p:spPr>
      </p:pic>
      <p:sp>
        <p:nvSpPr>
          <p:cNvPr id="414" name="TextBox 11"/>
          <p:cNvSpPr/>
          <p:nvPr/>
        </p:nvSpPr>
        <p:spPr>
          <a:xfrm>
            <a:off x="6840360" y="747000"/>
            <a:ext cx="32382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2010 – 2020 годы: факты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6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7" name="Рисунок 120"/>
          <p:cNvPicPr/>
          <p:nvPr/>
        </p:nvPicPr>
        <p:blipFill>
          <a:blip r:embed="rId3"/>
          <a:stretch/>
        </p:blipFill>
        <p:spPr>
          <a:xfrm>
            <a:off x="-31680" y="-5148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418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ДОРОЖНАЯ ИНФРАСТРУКТУРА.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БЕЗОПАСНОСТЬ ДОРОЖНОГО ДВИЖЕНИЯ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19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4" name="TextBox 22"/>
          <p:cNvSpPr/>
          <p:nvPr/>
        </p:nvSpPr>
        <p:spPr>
          <a:xfrm>
            <a:off x="6361560" y="2417400"/>
            <a:ext cx="3285360" cy="203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Ремонт грунтовых дорог в частном секторе по улицам: Спартака, Профсоюзная, Северная (до  пересечения с улицами Каскова и Суслова), Солонцовая, Торфяная, Калинина (от № 162а до №170), пер. Кирова, посёлок Северный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425" name="Прямая со стрелкой 10"/>
          <p:cNvSpPr/>
          <p:nvPr/>
        </p:nvSpPr>
        <p:spPr>
          <a:xfrm>
            <a:off x="6048360" y="3197160"/>
            <a:ext cx="311400" cy="321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6" name="Прямая со стрелкой 14"/>
          <p:cNvSpPr/>
          <p:nvPr/>
        </p:nvSpPr>
        <p:spPr>
          <a:xfrm>
            <a:off x="4856040" y="4180680"/>
            <a:ext cx="9000" cy="290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7" name="TextBox 29"/>
          <p:cNvSpPr/>
          <p:nvPr/>
        </p:nvSpPr>
        <p:spPr>
          <a:xfrm>
            <a:off x="6178680" y="1209960"/>
            <a:ext cx="3684240" cy="106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 3 пешеходных переходах вблизи образовательных учреждений обустроены тротуары согласно национальным стандартам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428" name="Прямая со стрелкой 17"/>
          <p:cNvSpPr/>
          <p:nvPr/>
        </p:nvSpPr>
        <p:spPr>
          <a:xfrm flipH="1">
            <a:off x="3260520" y="2761200"/>
            <a:ext cx="4082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9" name="TextBox 32"/>
          <p:cNvSpPr/>
          <p:nvPr/>
        </p:nvSpPr>
        <p:spPr>
          <a:xfrm>
            <a:off x="318960" y="3213000"/>
            <a:ext cx="277524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Капитальный ремонт моста на улице Широкова (около школы №3)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430" name="Прямая со стрелкой 20"/>
          <p:cNvSpPr/>
          <p:nvPr/>
        </p:nvSpPr>
        <p:spPr>
          <a:xfrm flipH="1" flipV="1">
            <a:off x="3260520" y="1509120"/>
            <a:ext cx="408240" cy="279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1" name="TextBox 37"/>
          <p:cNvSpPr/>
          <p:nvPr/>
        </p:nvSpPr>
        <p:spPr>
          <a:xfrm>
            <a:off x="1002240" y="926640"/>
            <a:ext cx="374796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1F497D"/>
                </a:solidFill>
                <a:latin typeface="Arial"/>
                <a:ea typeface="DejaVu Sans"/>
              </a:rPr>
              <a:t>Текущий ремонт дорог, в том числе «картами», нанесение разметки</a:t>
            </a:r>
            <a:endParaRPr lang="ru-RU" sz="1700" b="0" strike="noStrike" spc="-1">
              <a:latin typeface="Arial"/>
            </a:endParaRPr>
          </a:p>
        </p:txBody>
      </p:sp>
      <p:sp>
        <p:nvSpPr>
          <p:cNvPr id="432" name="TextBox 39"/>
          <p:cNvSpPr/>
          <p:nvPr/>
        </p:nvSpPr>
        <p:spPr>
          <a:xfrm>
            <a:off x="71640" y="4748040"/>
            <a:ext cx="950184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Ремонт участков дорог по улицам: Гагарина, Интернационала (между детским садом №27 и средней школой № 2), Комсомольская, Крупская, от К. Рождественский до 2-й Южной.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2021 год – улица Республики (по решению жителей, опрос на портале «Активный житель 74)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433" name="Прямая со стрелкой 25"/>
          <p:cNvSpPr/>
          <p:nvPr/>
        </p:nvSpPr>
        <p:spPr>
          <a:xfrm flipV="1">
            <a:off x="5535360" y="1790640"/>
            <a:ext cx="367200" cy="190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4" name="TextBox 38"/>
          <p:cNvSpPr/>
          <p:nvPr/>
        </p:nvSpPr>
        <p:spPr>
          <a:xfrm>
            <a:off x="180720" y="1892880"/>
            <a:ext cx="3310560" cy="106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1F497D"/>
                </a:solidFill>
                <a:latin typeface="Arial"/>
                <a:ea typeface="DejaVu Sans"/>
              </a:rPr>
              <a:t>Обустроены тротуары по улицам: Республики, Пушкина, Комарова, Фрунзе, Челюскинцев (2 этап), Гагарина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435" name="Прямая со стрелкой 15"/>
          <p:cNvSpPr/>
          <p:nvPr/>
        </p:nvSpPr>
        <p:spPr>
          <a:xfrm flipH="1">
            <a:off x="3177360" y="3826800"/>
            <a:ext cx="41868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36" name="Picture 8" descr="https://creazilla-store.fra1.digitaloceanspaces.com/emojis/46637/motorway-emoji-clipart-md.png"/>
          <p:cNvPicPr/>
          <p:nvPr/>
        </p:nvPicPr>
        <p:blipFill>
          <a:blip r:embed="rId4"/>
          <a:stretch/>
        </p:blipFill>
        <p:spPr>
          <a:xfrm>
            <a:off x="3728520" y="1511280"/>
            <a:ext cx="2274840" cy="2400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8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9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440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ДОРОЖНАЯ ИНФРАСТРУКТУРА.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БЕЗОПАСНОСТЬ ДОРОЖНОГО ДВИЖЕНИЯ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41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6" name="TextBox 3"/>
          <p:cNvSpPr/>
          <p:nvPr/>
        </p:nvSpPr>
        <p:spPr>
          <a:xfrm>
            <a:off x="4140360" y="5139360"/>
            <a:ext cx="51829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Работы 2020 года в дорожной инфраструктуре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447" name="Picture 2" descr="11.jpg"/>
          <p:cNvPicPr/>
          <p:nvPr/>
        </p:nvPicPr>
        <p:blipFill>
          <a:blip r:embed="rId4"/>
          <a:stretch/>
        </p:blipFill>
        <p:spPr>
          <a:xfrm>
            <a:off x="720000" y="1053720"/>
            <a:ext cx="2846520" cy="1896120"/>
          </a:xfrm>
          <a:prstGeom prst="rect">
            <a:avLst/>
          </a:prstGeom>
          <a:ln w="0">
            <a:noFill/>
          </a:ln>
        </p:spPr>
      </p:pic>
      <p:pic>
        <p:nvPicPr>
          <p:cNvPr id="448" name="Picture 4" descr="20.jpg"/>
          <p:cNvPicPr/>
          <p:nvPr/>
        </p:nvPicPr>
        <p:blipFill>
          <a:blip r:embed="rId5"/>
          <a:stretch/>
        </p:blipFill>
        <p:spPr>
          <a:xfrm>
            <a:off x="753840" y="3123360"/>
            <a:ext cx="2788920" cy="1857600"/>
          </a:xfrm>
          <a:prstGeom prst="rect">
            <a:avLst/>
          </a:prstGeom>
          <a:ln w="0">
            <a:noFill/>
          </a:ln>
        </p:spPr>
      </p:pic>
      <p:pic>
        <p:nvPicPr>
          <p:cNvPr id="449" name="Picture 6" descr="9.jpg"/>
          <p:cNvPicPr/>
          <p:nvPr/>
        </p:nvPicPr>
        <p:blipFill>
          <a:blip r:embed="rId6"/>
          <a:stretch/>
        </p:blipFill>
        <p:spPr>
          <a:xfrm>
            <a:off x="6768360" y="1050120"/>
            <a:ext cx="2905200" cy="1899720"/>
          </a:xfrm>
          <a:prstGeom prst="rect">
            <a:avLst/>
          </a:prstGeom>
          <a:ln w="0">
            <a:noFill/>
          </a:ln>
        </p:spPr>
      </p:pic>
      <p:pic>
        <p:nvPicPr>
          <p:cNvPr id="450" name="Picture 8" descr="5.jpg"/>
          <p:cNvPicPr/>
          <p:nvPr/>
        </p:nvPicPr>
        <p:blipFill>
          <a:blip r:embed="rId7"/>
          <a:stretch/>
        </p:blipFill>
        <p:spPr>
          <a:xfrm>
            <a:off x="3672000" y="1024920"/>
            <a:ext cx="2980800" cy="1924920"/>
          </a:xfrm>
          <a:prstGeom prst="rect">
            <a:avLst/>
          </a:prstGeom>
          <a:ln w="0">
            <a:noFill/>
          </a:ln>
        </p:spPr>
      </p:pic>
      <p:pic>
        <p:nvPicPr>
          <p:cNvPr id="451" name="Picture 10" descr="26.jpg"/>
          <p:cNvPicPr/>
          <p:nvPr/>
        </p:nvPicPr>
        <p:blipFill>
          <a:blip r:embed="rId8"/>
          <a:stretch/>
        </p:blipFill>
        <p:spPr>
          <a:xfrm>
            <a:off x="3751560" y="3101400"/>
            <a:ext cx="2821680" cy="1879560"/>
          </a:xfrm>
          <a:prstGeom prst="rect">
            <a:avLst/>
          </a:prstGeom>
          <a:ln w="0">
            <a:noFill/>
          </a:ln>
        </p:spPr>
      </p:pic>
      <p:pic>
        <p:nvPicPr>
          <p:cNvPr id="452" name="Picture 12" descr="IMG_0155.JPG"/>
          <p:cNvPicPr/>
          <p:nvPr/>
        </p:nvPicPr>
        <p:blipFill>
          <a:blip r:embed="rId9"/>
          <a:stretch/>
        </p:blipFill>
        <p:spPr>
          <a:xfrm>
            <a:off x="6768360" y="3123360"/>
            <a:ext cx="2803320" cy="1866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4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5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456" name="Прямоугольник 121"/>
          <p:cNvSpPr/>
          <p:nvPr/>
        </p:nvSpPr>
        <p:spPr>
          <a:xfrm>
            <a:off x="3672000" y="235080"/>
            <a:ext cx="5830920" cy="58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Благоустройство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57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2" name="TextBox 3"/>
          <p:cNvSpPr/>
          <p:nvPr/>
        </p:nvSpPr>
        <p:spPr>
          <a:xfrm>
            <a:off x="3970800" y="3763080"/>
            <a:ext cx="5601960" cy="167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 </a:t>
            </a: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Благоустройство </a:t>
            </a:r>
            <a:r>
              <a:rPr lang="ru-RU" sz="16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внутридворовых</a:t>
            </a: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территорий по улицам: К. Либкнехта, 131; Дёмина, 12; Чернышевского, 4; Ленина, 59</a:t>
            </a:r>
            <a:endParaRPr lang="ru-RU" sz="16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   Благоустройство общественной территории - городской парк им. А. С. Пушкина</a:t>
            </a:r>
            <a:endParaRPr lang="ru-RU" sz="1600" b="0" strike="noStrike" spc="-1" dirty="0">
              <a:latin typeface="Arial"/>
            </a:endParaRPr>
          </a:p>
        </p:txBody>
      </p:sp>
      <p:pic>
        <p:nvPicPr>
          <p:cNvPr id="463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718800" y="468648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64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671640" y="3915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65" name="Picture 4" descr="https://sun9-42.userapi.com/impf/Cx-ChNhpQ6Qfik-8ptiA3W3MALffZ_uYxaijTQ/x2YNGWUfYgI.jpg?size=2560x1707&amp;quality=96&amp;sign=d9a94552753920e9a425d7847c8deb59&amp;type=album"/>
          <p:cNvPicPr/>
          <p:nvPr/>
        </p:nvPicPr>
        <p:blipFill>
          <a:blip r:embed="rId5"/>
          <a:stretch/>
        </p:blipFill>
        <p:spPr>
          <a:xfrm>
            <a:off x="622080" y="1395000"/>
            <a:ext cx="2986560" cy="2086560"/>
          </a:xfrm>
          <a:prstGeom prst="rect">
            <a:avLst/>
          </a:prstGeom>
          <a:ln w="0">
            <a:noFill/>
          </a:ln>
        </p:spPr>
      </p:pic>
      <p:pic>
        <p:nvPicPr>
          <p:cNvPr id="466" name="Picture 6" descr="https://sun9-67.userapi.com/impf/7AM_H5np3TX_IUSnxKwf9dCeLW3cHTXayMD-aQ/Xo3XNnKqfAQ.jpg?size=1016x677&amp;quality=96&amp;sign=4bfd4995513e83f0394f8cee2c213fee&amp;type=album"/>
          <p:cNvPicPr/>
          <p:nvPr/>
        </p:nvPicPr>
        <p:blipFill>
          <a:blip r:embed="rId6"/>
          <a:stretch/>
        </p:blipFill>
        <p:spPr>
          <a:xfrm>
            <a:off x="622080" y="3611160"/>
            <a:ext cx="2994120" cy="1994400"/>
          </a:xfrm>
          <a:prstGeom prst="rect">
            <a:avLst/>
          </a:prstGeom>
          <a:ln w="0">
            <a:noFill/>
          </a:ln>
        </p:spPr>
      </p:pic>
      <p:pic>
        <p:nvPicPr>
          <p:cNvPr id="467" name="Picture 2" descr="https://www.zlat-go.ru/upload/photo_for_news/zhile1.png"/>
          <p:cNvPicPr/>
          <p:nvPr/>
        </p:nvPicPr>
        <p:blipFill>
          <a:blip r:embed="rId7"/>
          <a:stretch/>
        </p:blipFill>
        <p:spPr>
          <a:xfrm>
            <a:off x="2160000" y="459000"/>
            <a:ext cx="3814560" cy="1222200"/>
          </a:xfrm>
          <a:prstGeom prst="rect">
            <a:avLst/>
          </a:prstGeom>
          <a:ln w="0">
            <a:noFill/>
          </a:ln>
        </p:spPr>
      </p:pic>
      <p:pic>
        <p:nvPicPr>
          <p:cNvPr id="468" name="Picture 10" descr="https://sun9-38.userapi.com/impf/asovojnkTdPddCLpjiMvQwmpfdSSbDOzrRAFww/nOzSPCo-sds.jpg?size=1016x677&amp;quality=96&amp;sign=2aaa33edffbaa339078fe515f29e0bf0&amp;type=album"/>
          <p:cNvPicPr/>
          <p:nvPr/>
        </p:nvPicPr>
        <p:blipFill>
          <a:blip r:embed="rId8"/>
          <a:stretch/>
        </p:blipFill>
        <p:spPr>
          <a:xfrm>
            <a:off x="3745080" y="1391040"/>
            <a:ext cx="2914920" cy="2090520"/>
          </a:xfrm>
          <a:prstGeom prst="rect">
            <a:avLst/>
          </a:prstGeom>
          <a:ln w="0">
            <a:noFill/>
          </a:ln>
        </p:spPr>
      </p:pic>
      <p:pic>
        <p:nvPicPr>
          <p:cNvPr id="469" name="Picture 12" descr="https://sun9-58.userapi.com/impf/Jumj0zCENQFfeIlb3ZBBU9pmkGT7xcDgOrm8gg/8PzcJuZ8BXo.jpg?size=1016x677&amp;quality=96&amp;sign=2b9549330ee68b00892f8643c71f1469&amp;type=album"/>
          <p:cNvPicPr/>
          <p:nvPr/>
        </p:nvPicPr>
        <p:blipFill>
          <a:blip r:embed="rId9"/>
          <a:stretch/>
        </p:blipFill>
        <p:spPr>
          <a:xfrm>
            <a:off x="6840360" y="1383840"/>
            <a:ext cx="2886120" cy="2097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4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5" name="Рисунок 120"/>
          <p:cNvPicPr/>
          <p:nvPr/>
        </p:nvPicPr>
        <p:blipFill>
          <a:blip r:embed="rId3"/>
          <a:stretch/>
        </p:blipFill>
        <p:spPr>
          <a:xfrm>
            <a:off x="-23135" y="-1097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36" name="Прямоугольник 121"/>
          <p:cNvSpPr/>
          <p:nvPr/>
        </p:nvSpPr>
        <p:spPr>
          <a:xfrm>
            <a:off x="1865880" y="180000"/>
            <a:ext cx="8033400" cy="47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                                      </a:t>
            </a:r>
            <a:r>
              <a:rPr lang="ru-RU" sz="1800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ПОСТУПЛЕНИЯ В МЕСТНЫЙ БЮДЖЕТ В 2020 ГОДУ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37" name="Прямоугольник 122"/>
          <p:cNvSpPr/>
          <p:nvPr/>
        </p:nvSpPr>
        <p:spPr>
          <a:xfrm>
            <a:off x="504000" y="1326600"/>
            <a:ext cx="9069480" cy="328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CB1F2D9-6A34-4ACC-8DCF-726094DA4D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723436"/>
              </p:ext>
            </p:extLst>
          </p:nvPr>
        </p:nvGraphicFramePr>
        <p:xfrm>
          <a:off x="51164" y="917929"/>
          <a:ext cx="9955161" cy="4678461"/>
        </p:xfrm>
        <a:graphic>
          <a:graphicData uri="http://schemas.openxmlformats.org/drawingml/2006/table">
            <a:tbl>
              <a:tblPr/>
              <a:tblGrid>
                <a:gridCol w="6194778">
                  <a:extLst>
                    <a:ext uri="{9D8B030D-6E8A-4147-A177-3AD203B41FA5}">
                      <a16:colId xmlns:a16="http://schemas.microsoft.com/office/drawing/2014/main" val="129359698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4709408"/>
                    </a:ext>
                  </a:extLst>
                </a:gridCol>
                <a:gridCol w="848032">
                  <a:extLst>
                    <a:ext uri="{9D8B030D-6E8A-4147-A177-3AD203B41FA5}">
                      <a16:colId xmlns:a16="http://schemas.microsoft.com/office/drawing/2014/main" val="2965696001"/>
                    </a:ext>
                  </a:extLst>
                </a:gridCol>
                <a:gridCol w="980768">
                  <a:extLst>
                    <a:ext uri="{9D8B030D-6E8A-4147-A177-3AD203B41FA5}">
                      <a16:colId xmlns:a16="http://schemas.microsoft.com/office/drawing/2014/main" val="582977495"/>
                    </a:ext>
                  </a:extLst>
                </a:gridCol>
                <a:gridCol w="1017183">
                  <a:extLst>
                    <a:ext uri="{9D8B030D-6E8A-4147-A177-3AD203B41FA5}">
                      <a16:colId xmlns:a16="http://schemas.microsoft.com/office/drawing/2014/main" val="181727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</a:pPr>
                      <a: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Источники доходов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</a:pPr>
                      <a: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План</a:t>
                      </a:r>
                    </a:p>
                    <a:p>
                      <a:pPr algn="ctr" rtl="0">
                        <a:lnSpc>
                          <a:spcPct val="100000"/>
                        </a:lnSpc>
                      </a:pPr>
                      <a:b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</a:br>
                      <a:endParaRPr lang="ru-RU" sz="1200" i="0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</a:pPr>
                      <a: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Факт</a:t>
                      </a:r>
                    </a:p>
                    <a:p>
                      <a:pPr algn="ctr" rtl="0">
                        <a:lnSpc>
                          <a:spcPct val="100000"/>
                        </a:lnSpc>
                      </a:pPr>
                      <a:b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</a:br>
                      <a:endParaRPr lang="ru-RU" sz="1200" i="0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</a:pPr>
                      <a: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Исполнение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</a:pPr>
                      <a:r>
                        <a:rPr lang="ru-RU" sz="1200" i="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Поступления</a:t>
                      </a:r>
                      <a:endParaRPr lang="ru-RU" sz="1200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6918824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Налог на доходы физических лиц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233138,4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25431,1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107,4%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62,9%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876526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Акцизы на автомобильный бензин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10558,3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10037,8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95,1%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2,5%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970553"/>
                  </a:ext>
                </a:extLst>
              </a:tr>
              <a:tr h="20743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Налог, взимаемый в связи с применением упрощённой системы налогообложения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41027,2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42544,9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103,7%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10,7%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344896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Единый сельскохозяйственный налог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236,3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211056"/>
                  </a:ext>
                </a:extLst>
              </a:tr>
              <a:tr h="968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822,4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447,4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54,4%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0,11%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090410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Единый налог на вмененный доход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8781,1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9618,8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109,5%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2,4%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577537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Налог на имущество физических лиц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8595,5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9704,7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112,9%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2,4%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327571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Земельный налог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28000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29250,2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104,5%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7,3%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642990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Государственная пошлина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10914,4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11767,3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107,8%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091517"/>
                  </a:ext>
                </a:extLst>
              </a:tr>
              <a:tr h="28703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Доходы от использования имущества, находящегося в муниципальной собственности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17567,9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21356,6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121,6%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5,4%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447749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6446,0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6653,5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103,2%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1,7%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806647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Платежи при пользовании природными ресурсами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1689,4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1931,1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114,3%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0,5%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752871"/>
                  </a:ext>
                </a:extLst>
              </a:tr>
              <a:tr h="291926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2762,0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1387,4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50,2%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0,3%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859797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Штрафы, возмещение ущерба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2518,9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2796,9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111%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0,7%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635668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Прочие неналоговые доходы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65,0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354,9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546%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0,09%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733994"/>
                  </a:ext>
                </a:extLst>
              </a:tr>
              <a:tr h="251243">
                <a:tc>
                  <a:txBody>
                    <a:bodyPr/>
                    <a:lstStyle/>
                    <a:p>
                      <a:pPr algn="just" rtl="0">
                        <a:lnSpc>
                          <a:spcPct val="115000"/>
                        </a:lnSpc>
                      </a:pPr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Всего налоговых и неналоговых доходов, тыс.руб.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373122,8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398282,4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106,7%</a:t>
                      </a:r>
                    </a:p>
                  </a:txBody>
                  <a:tcPr marL="25168" marR="25168" marT="25168" marB="25168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25168" marR="25168" marT="25168" marB="251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546093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BCB926D-573E-4EA3-B34D-28F09807B5E2}"/>
              </a:ext>
            </a:extLst>
          </p:cNvPr>
          <p:cNvCxnSpPr/>
          <p:nvPr/>
        </p:nvCxnSpPr>
        <p:spPr>
          <a:xfrm>
            <a:off x="7160342" y="1460090"/>
            <a:ext cx="0" cy="41363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F0F541D-C222-4A2F-887F-ECAA0FC31982}"/>
              </a:ext>
            </a:extLst>
          </p:cNvPr>
          <p:cNvCxnSpPr>
            <a:cxnSpLocks/>
          </p:cNvCxnSpPr>
          <p:nvPr/>
        </p:nvCxnSpPr>
        <p:spPr>
          <a:xfrm>
            <a:off x="8008374" y="1512530"/>
            <a:ext cx="1" cy="41363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1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72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473" name="Прямоугольник 121"/>
          <p:cNvSpPr/>
          <p:nvPr/>
        </p:nvSpPr>
        <p:spPr>
          <a:xfrm>
            <a:off x="2664000" y="507240"/>
            <a:ext cx="7126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Благоустройство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общественных пространств в рамках договоров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 социальном партнёрстве с предприятиями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74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9" name="TextBox 3"/>
          <p:cNvSpPr/>
          <p:nvPr/>
        </p:nvSpPr>
        <p:spPr>
          <a:xfrm>
            <a:off x="3888360" y="3308040"/>
            <a:ext cx="5758920" cy="2306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Площадь и здание ДК «Победа» (Радиозавод)</a:t>
            </a:r>
            <a:endParaRPr lang="ru-RU" sz="16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Стела «Борцам за установление Советской власти в Кыштыме от комсомольцев и молодёжи города», на улице Калинина (Радиозавод)</a:t>
            </a:r>
            <a:endParaRPr lang="ru-RU" sz="16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Реконструкция чугунного фонтана, благоустройство площадки в центре города (Медеэлектролитный завод)</a:t>
            </a:r>
            <a:endParaRPr lang="ru-RU" sz="16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Установка памятника воину – пограничнику на улице Республики (Машиностроительное объединение)</a:t>
            </a:r>
            <a:endParaRPr lang="ru-RU" sz="16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</p:txBody>
      </p:sp>
      <p:pic>
        <p:nvPicPr>
          <p:cNvPr id="480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429720" y="324108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81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476160" y="42084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82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429720" y="356184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83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466440" y="47196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484" name="Picture 2" descr="https://sun9-59.userapi.com/impf/YLq4rxKOT9hcCzHxB8gcxJMHlT5FsM2ictC_kw/BjtYfaVkmRI.jpg?size=2560x1707&amp;quality=96&amp;sign=6c30e05e9b24967e19dfe62476073cf0&amp;type=album"/>
          <p:cNvPicPr/>
          <p:nvPr/>
        </p:nvPicPr>
        <p:blipFill>
          <a:blip r:embed="rId5"/>
          <a:stretch/>
        </p:blipFill>
        <p:spPr>
          <a:xfrm>
            <a:off x="504000" y="1304640"/>
            <a:ext cx="2910600" cy="1940040"/>
          </a:xfrm>
          <a:prstGeom prst="rect">
            <a:avLst/>
          </a:prstGeom>
          <a:ln w="0">
            <a:noFill/>
          </a:ln>
        </p:spPr>
      </p:pic>
      <p:pic>
        <p:nvPicPr>
          <p:cNvPr id="485" name="Picture 4" descr="https://sun9-42.userapi.com/impf/JvxCpcFgfXR_gnvoDFJJ6G4Ar1spUSPleRBDtA/cjuedYqnrLU.jpg?size=1016x677&amp;quality=96&amp;sign=4a0ad8d279ff1e2fd9e0565caae9de93&amp;type=album"/>
          <p:cNvPicPr/>
          <p:nvPr/>
        </p:nvPicPr>
        <p:blipFill>
          <a:blip r:embed="rId6"/>
          <a:stretch/>
        </p:blipFill>
        <p:spPr>
          <a:xfrm>
            <a:off x="519840" y="3411360"/>
            <a:ext cx="2906280" cy="1936080"/>
          </a:xfrm>
          <a:prstGeom prst="rect">
            <a:avLst/>
          </a:prstGeom>
          <a:ln w="0">
            <a:noFill/>
          </a:ln>
        </p:spPr>
      </p:pic>
      <p:pic>
        <p:nvPicPr>
          <p:cNvPr id="486" name="Picture 6" descr="https://sun9-50.userapi.com/impf/aiOgTIXKO6T3zlxxs8-PrpIhZtmciVXXYE2Etg/YzBYZ7BzCso.jpg?size=1016x677&amp;quality=96&amp;sign=142ad6f2bfe52e85822342553e7558b6&amp;type=album"/>
          <p:cNvPicPr/>
          <p:nvPr/>
        </p:nvPicPr>
        <p:blipFill>
          <a:blip r:embed="rId7"/>
          <a:stretch/>
        </p:blipFill>
        <p:spPr>
          <a:xfrm>
            <a:off x="3728160" y="1337400"/>
            <a:ext cx="2855520" cy="1901880"/>
          </a:xfrm>
          <a:prstGeom prst="rect">
            <a:avLst/>
          </a:prstGeom>
          <a:ln w="0">
            <a:noFill/>
          </a:ln>
        </p:spPr>
      </p:pic>
      <p:pic>
        <p:nvPicPr>
          <p:cNvPr id="487" name="Picture 8" descr="https://sun9-69.userapi.com/impf/E1YpwbuxgAPqoz-8VIgsMyLojaP2GIUUeR8HHg/FExi8cspziw.jpg?size=1016x677&amp;quality=96&amp;sign=edf4aeb8c454cae9aa4e902e65d8ea63&amp;type=album"/>
          <p:cNvPicPr/>
          <p:nvPr/>
        </p:nvPicPr>
        <p:blipFill>
          <a:blip r:embed="rId8"/>
          <a:stretch/>
        </p:blipFill>
        <p:spPr>
          <a:xfrm>
            <a:off x="6768360" y="1360080"/>
            <a:ext cx="2829600" cy="1884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9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0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95" name="Picture 2" descr="C:\Users\Анатолий\Desktop\благоустройство к пр.jpg"/>
          <p:cNvPicPr/>
          <p:nvPr/>
        </p:nvPicPr>
        <p:blipFill>
          <a:blip r:embed="rId3"/>
          <a:stretch/>
        </p:blipFill>
        <p:spPr>
          <a:xfrm>
            <a:off x="0" y="0"/>
            <a:ext cx="10078920" cy="5668560"/>
          </a:xfrm>
          <a:prstGeom prst="rect">
            <a:avLst/>
          </a:prstGeom>
          <a:ln w="0">
            <a:noFill/>
          </a:ln>
        </p:spPr>
      </p:pic>
      <p:sp>
        <p:nvSpPr>
          <p:cNvPr id="496" name="TextBox 18"/>
          <p:cNvSpPr/>
          <p:nvPr/>
        </p:nvSpPr>
        <p:spPr>
          <a:xfrm>
            <a:off x="3744000" y="329040"/>
            <a:ext cx="32382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2010 – 2020 годы: факты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8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99" name="Рисунок 120"/>
          <p:cNvPicPr/>
          <p:nvPr/>
        </p:nvPicPr>
        <p:blipFill>
          <a:blip r:embed="rId3"/>
          <a:stretch/>
        </p:blipFill>
        <p:spPr>
          <a:xfrm>
            <a:off x="-59400" y="-149400"/>
            <a:ext cx="10138320" cy="5935320"/>
          </a:xfrm>
          <a:prstGeom prst="rect">
            <a:avLst/>
          </a:prstGeom>
          <a:ln w="0">
            <a:noFill/>
          </a:ln>
        </p:spPr>
      </p:pic>
      <p:sp>
        <p:nvSpPr>
          <p:cNvPr id="500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ЭКОЛОГИЯ И БЕЗОПАСНОСТЬ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01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6" name="TextBox 3"/>
          <p:cNvSpPr/>
          <p:nvPr/>
        </p:nvSpPr>
        <p:spPr>
          <a:xfrm>
            <a:off x="1039680" y="4549680"/>
            <a:ext cx="82047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В 2020 — 2021 годы – капитальный ремонт гидротехнического сооружения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507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398520" y="44067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08" name="Picture 5" descr="https://sun9-12.userapi.com/impf/x0YtL3CEqXbo1fKu0UNUzLdIJpje5Xec6eMEuQ/ZPyJbBPOBYM.jpg?size=2560x1707&amp;quality=96&amp;sign=e83b74a4e2adab63311d01184affc6b6&amp;type=album"/>
          <p:cNvPicPr/>
          <p:nvPr/>
        </p:nvPicPr>
        <p:blipFill>
          <a:blip r:embed="rId5"/>
          <a:stretch/>
        </p:blipFill>
        <p:spPr>
          <a:xfrm>
            <a:off x="754200" y="1406520"/>
            <a:ext cx="4176360" cy="2784240"/>
          </a:xfrm>
          <a:prstGeom prst="rect">
            <a:avLst/>
          </a:prstGeom>
          <a:ln w="0">
            <a:noFill/>
          </a:ln>
        </p:spPr>
      </p:pic>
      <p:pic>
        <p:nvPicPr>
          <p:cNvPr id="509" name="Picture 7" descr="https://sun9-56.userapi.com/impf/MriKtqC2NZB1VMtOvUdFIyamB-pPF3sjPcDjzw/QmlNBlfAvpg.jpg?size=1016x677&amp;quality=96&amp;sign=e2e35875b4a8d3dca50181382c51571e&amp;type=album"/>
          <p:cNvPicPr/>
          <p:nvPr/>
        </p:nvPicPr>
        <p:blipFill>
          <a:blip r:embed="rId6"/>
          <a:stretch/>
        </p:blipFill>
        <p:spPr>
          <a:xfrm>
            <a:off x="5111640" y="1406520"/>
            <a:ext cx="4209120" cy="2784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1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12" name="Рисунок 120"/>
          <p:cNvPicPr/>
          <p:nvPr/>
        </p:nvPicPr>
        <p:blipFill>
          <a:blip r:embed="rId3"/>
          <a:stretch/>
        </p:blipFill>
        <p:spPr>
          <a:xfrm>
            <a:off x="144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13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ПИЛОТНЫЙ ПРОЕКТ «УМНЫЙ ГОРОД»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14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3" name="Diagram1"/>
          <p:cNvGraphicFramePr/>
          <p:nvPr>
            <p:extLst>
              <p:ext uri="{D42A27DB-BD31-4B8C-83A1-F6EECF244321}">
                <p14:modId xmlns:p14="http://schemas.microsoft.com/office/powerpoint/2010/main" val="1048360554"/>
              </p:ext>
            </p:extLst>
          </p:nvPr>
        </p:nvGraphicFramePr>
        <p:xfrm>
          <a:off x="71640" y="1827000"/>
          <a:ext cx="5106960" cy="434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19" name="TextBox 8"/>
          <p:cNvSpPr/>
          <p:nvPr/>
        </p:nvSpPr>
        <p:spPr>
          <a:xfrm>
            <a:off x="6264360" y="1291680"/>
            <a:ext cx="30862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Сферы деятельности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20" name="TextBox 17"/>
          <p:cNvSpPr/>
          <p:nvPr/>
        </p:nvSpPr>
        <p:spPr>
          <a:xfrm>
            <a:off x="936000" y="2103840"/>
            <a:ext cx="3166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Направления деятельности</a:t>
            </a:r>
            <a:endParaRPr lang="ru-RU" sz="1800" b="0" strike="noStrike" spc="-1">
              <a:latin typeface="Arial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774601742"/>
              </p:ext>
            </p:extLst>
          </p:nvPr>
        </p:nvGraphicFramePr>
        <p:xfrm>
          <a:off x="5328360" y="1476360"/>
          <a:ext cx="4606560" cy="417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521" name="Picture 3" descr="C:\Users\Анатолий\Desktop\Цифровая_экономика_logo_цвет_прав.png"/>
          <p:cNvPicPr/>
          <p:nvPr/>
        </p:nvPicPr>
        <p:blipFill>
          <a:blip r:embed="rId14"/>
          <a:stretch/>
        </p:blipFill>
        <p:spPr>
          <a:xfrm>
            <a:off x="792000" y="664560"/>
            <a:ext cx="1942560" cy="1622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3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24" name="Рисунок 120"/>
          <p:cNvPicPr/>
          <p:nvPr/>
        </p:nvPicPr>
        <p:blipFill>
          <a:blip r:embed="rId3"/>
          <a:stretch/>
        </p:blipFill>
        <p:spPr>
          <a:xfrm>
            <a:off x="-24306" y="-123638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25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ПИЛОТНЫЙ ПРОЕКТ «УМНЫЙ ГОРОД»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26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1" name="TextBox 8"/>
          <p:cNvSpPr/>
          <p:nvPr/>
        </p:nvSpPr>
        <p:spPr>
          <a:xfrm>
            <a:off x="6540480" y="4764240"/>
            <a:ext cx="308628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1F497D"/>
                </a:solidFill>
                <a:latin typeface="Arial"/>
                <a:ea typeface="DejaVu Sans"/>
              </a:rPr>
              <a:t>Датчики-контроллеры 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 «евроконтейнерах»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32" name="TextBox 17"/>
          <p:cNvSpPr/>
          <p:nvPr/>
        </p:nvSpPr>
        <p:spPr>
          <a:xfrm>
            <a:off x="111240" y="4549680"/>
            <a:ext cx="357012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300" b="0" strike="noStrike" spc="-1">
                <a:solidFill>
                  <a:srgbClr val="1F497D"/>
                </a:solidFill>
                <a:latin typeface="Arial"/>
                <a:ea typeface="DejaVu Sans"/>
              </a:rPr>
              <a:t>Архитектурная подсветка зданий</a:t>
            </a:r>
            <a:endParaRPr lang="ru-RU" sz="13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300" b="0" strike="noStrike" spc="-1">
                <a:solidFill>
                  <a:srgbClr val="1F497D"/>
                </a:solidFill>
                <a:latin typeface="Arial"/>
                <a:ea typeface="DejaVu Sans"/>
              </a:rPr>
              <a:t> (детская библиотека им.К.Чуковского, дизайн определяют жители с помощью опроса на портале «Активный житель 74»)</a:t>
            </a:r>
            <a:endParaRPr lang="ru-RU" sz="1300" b="0" strike="noStrike" spc="-1">
              <a:latin typeface="Arial"/>
            </a:endParaRPr>
          </a:p>
        </p:txBody>
      </p:sp>
      <p:pic>
        <p:nvPicPr>
          <p:cNvPr id="533" name="Picture 3" descr="C:\Users\Анатолий\Desktop\Цифровая_экономика_logo_цвет_прав.png"/>
          <p:cNvPicPr/>
          <p:nvPr/>
        </p:nvPicPr>
        <p:blipFill>
          <a:blip r:embed="rId4"/>
          <a:stretch/>
        </p:blipFill>
        <p:spPr>
          <a:xfrm>
            <a:off x="3397320" y="477720"/>
            <a:ext cx="1641240" cy="1370520"/>
          </a:xfrm>
          <a:prstGeom prst="rect">
            <a:avLst/>
          </a:prstGeom>
          <a:ln w="0">
            <a:noFill/>
          </a:ln>
        </p:spPr>
      </p:pic>
      <p:pic>
        <p:nvPicPr>
          <p:cNvPr id="534" name="Picture 4" descr="C:\Users\user\Desktop\5.jpg"/>
          <p:cNvPicPr/>
          <p:nvPr/>
        </p:nvPicPr>
        <p:blipFill>
          <a:blip r:embed="rId5"/>
          <a:stretch/>
        </p:blipFill>
        <p:spPr>
          <a:xfrm>
            <a:off x="468360" y="1335240"/>
            <a:ext cx="2804400" cy="1591920"/>
          </a:xfrm>
          <a:prstGeom prst="rect">
            <a:avLst/>
          </a:prstGeom>
          <a:ln w="0">
            <a:noFill/>
          </a:ln>
        </p:spPr>
      </p:pic>
      <p:pic>
        <p:nvPicPr>
          <p:cNvPr id="535" name="Picture 5" descr="C:\Users\user\Desktop\3.jpg"/>
          <p:cNvPicPr/>
          <p:nvPr/>
        </p:nvPicPr>
        <p:blipFill>
          <a:blip r:embed="rId6"/>
          <a:stretch/>
        </p:blipFill>
        <p:spPr>
          <a:xfrm>
            <a:off x="468360" y="2978280"/>
            <a:ext cx="2784240" cy="1498320"/>
          </a:xfrm>
          <a:prstGeom prst="rect">
            <a:avLst/>
          </a:prstGeom>
          <a:ln w="0">
            <a:noFill/>
          </a:ln>
        </p:spPr>
      </p:pic>
      <p:pic>
        <p:nvPicPr>
          <p:cNvPr id="536" name="Picture 7" descr="https://geliomaster.com/gmaster/files/multifile/2366/1_2.jpg"/>
          <p:cNvPicPr/>
          <p:nvPr/>
        </p:nvPicPr>
        <p:blipFill>
          <a:blip r:embed="rId7"/>
          <a:stretch/>
        </p:blipFill>
        <p:spPr>
          <a:xfrm>
            <a:off x="3397320" y="1977840"/>
            <a:ext cx="2929680" cy="2141280"/>
          </a:xfrm>
          <a:prstGeom prst="rect">
            <a:avLst/>
          </a:prstGeom>
          <a:ln w="0">
            <a:noFill/>
          </a:ln>
        </p:spPr>
      </p:pic>
      <p:sp>
        <p:nvSpPr>
          <p:cNvPr id="537" name="TextBox 22"/>
          <p:cNvSpPr/>
          <p:nvPr/>
        </p:nvSpPr>
        <p:spPr>
          <a:xfrm>
            <a:off x="3540240" y="4335480"/>
            <a:ext cx="26413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1F497D"/>
                </a:solidFill>
                <a:latin typeface="Arial"/>
                <a:ea typeface="DejaVu Sans"/>
              </a:rPr>
              <a:t>«Умное» освещение 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1F497D"/>
                </a:solidFill>
                <a:latin typeface="Arial"/>
                <a:ea typeface="DejaVu Sans"/>
              </a:rPr>
              <a:t>и «умная» кухня в школах 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538" name="Picture 2" descr="C:\Users\user\Downloads\баки.jpg"/>
          <p:cNvPicPr/>
          <p:nvPr/>
        </p:nvPicPr>
        <p:blipFill>
          <a:blip r:embed="rId8"/>
          <a:stretch/>
        </p:blipFill>
        <p:spPr>
          <a:xfrm>
            <a:off x="6397560" y="763560"/>
            <a:ext cx="3427200" cy="3927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41" name="Рисунок 120"/>
          <p:cNvPicPr/>
          <p:nvPr/>
        </p:nvPicPr>
        <p:blipFill>
          <a:blip r:embed="rId3"/>
          <a:stretch/>
        </p:blipFill>
        <p:spPr>
          <a:xfrm>
            <a:off x="-594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42" name="Прямоугольник 121"/>
          <p:cNvSpPr/>
          <p:nvPr/>
        </p:nvSpPr>
        <p:spPr>
          <a:xfrm>
            <a:off x="3672000" y="44496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ЭКОЛОГИЯ.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ОБРАЩЕНИЕ С ТВЁРДЫМИ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 КОММУНАЛЬНЫМИ ОТХОДАМИ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43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48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-9290" y="4391836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49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-2520" y="4027336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50" name="Picture 2" descr="https://sun9-54.userapi.com/impf/c858232/v858232656/235c4a/Nnprqq3hm5Y.jpg?size=1016x677&amp;quality=96&amp;sign=c7b8775828ff58ffd2bb4a56630ca066&amp;type=album"/>
          <p:cNvPicPr/>
          <p:nvPr/>
        </p:nvPicPr>
        <p:blipFill>
          <a:blip r:embed="rId5"/>
          <a:stretch/>
        </p:blipFill>
        <p:spPr>
          <a:xfrm>
            <a:off x="4968720" y="1477800"/>
            <a:ext cx="4111920" cy="2739240"/>
          </a:xfrm>
          <a:prstGeom prst="rect">
            <a:avLst/>
          </a:prstGeom>
          <a:ln w="0">
            <a:noFill/>
          </a:ln>
        </p:spPr>
      </p:pic>
      <p:sp>
        <p:nvSpPr>
          <p:cNvPr id="551" name="TextBox 14"/>
          <p:cNvSpPr/>
          <p:nvPr/>
        </p:nvSpPr>
        <p:spPr>
          <a:xfrm>
            <a:off x="496509" y="4264200"/>
            <a:ext cx="9141561" cy="16297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Приобретено 212 «</a:t>
            </a:r>
            <a:r>
              <a:rPr lang="ru-RU" sz="16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евроконтейнеров</a:t>
            </a: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»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Обустроено 50 мест накопления ТКО</a:t>
            </a:r>
          </a:p>
          <a:p>
            <a:pPr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2021 год – обустройство ещё 56 мест накопления ТКО и приобретение 80 «</a:t>
            </a:r>
            <a:r>
              <a:rPr lang="ru-RU" sz="16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евроконтейнеров</a:t>
            </a:r>
            <a:r>
              <a:rPr lang="ru-RU" sz="16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»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  <p:pic>
        <p:nvPicPr>
          <p:cNvPr id="552" name="Picture 4" descr="https://sun9-72.userapi.com/impf/c858520/v858520929/47e71/Gn7rsSMOGGY.jpg?size=1016x677&amp;quality=96&amp;sign=b28c8db923d34b47dc1c6f4ef942dff2&amp;type=album"/>
          <p:cNvPicPr/>
          <p:nvPr/>
        </p:nvPicPr>
        <p:blipFill>
          <a:blip r:embed="rId6"/>
          <a:stretch/>
        </p:blipFill>
        <p:spPr>
          <a:xfrm>
            <a:off x="539640" y="1477800"/>
            <a:ext cx="4115880" cy="2742120"/>
          </a:xfrm>
          <a:prstGeom prst="rect">
            <a:avLst/>
          </a:prstGeom>
          <a:ln w="0">
            <a:noFill/>
          </a:ln>
        </p:spPr>
      </p:pic>
      <p:pic>
        <p:nvPicPr>
          <p:cNvPr id="553" name="Picture 8" descr="https://prirodnadzor.admhmao.ru/upload/iblock/8a1/Ekologiya_logo_plash_prav_.png"/>
          <p:cNvPicPr/>
          <p:nvPr/>
        </p:nvPicPr>
        <p:blipFill>
          <a:blip r:embed="rId7"/>
          <a:stretch/>
        </p:blipFill>
        <p:spPr>
          <a:xfrm>
            <a:off x="2520000" y="-228600"/>
            <a:ext cx="3035880" cy="3035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5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56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57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ЗДРАВООХРАНЕНИЕ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58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3" name="TextBox 3"/>
          <p:cNvSpPr/>
          <p:nvPr/>
        </p:nvSpPr>
        <p:spPr>
          <a:xfrm>
            <a:off x="4754450" y="3918719"/>
            <a:ext cx="5222834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 посёлках Северный, Слюдорудник, Увильды построены фельдшерско-акушерские пункты</a:t>
            </a:r>
            <a:endParaRPr lang="ru-RU" sz="15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На базе ФАПов открыты аптечные пункты</a:t>
            </a:r>
            <a:endParaRPr lang="ru-RU" sz="15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 работе аптечный пункт в посёлке Тайгинка – 2021 год</a:t>
            </a:r>
            <a:endParaRPr lang="ru-RU" sz="1500" b="0" strike="noStrike" spc="-1" dirty="0">
              <a:latin typeface="Arial"/>
            </a:endParaRPr>
          </a:p>
        </p:txBody>
      </p:sp>
      <p:pic>
        <p:nvPicPr>
          <p:cNvPr id="564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273380" y="377298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65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261015" y="4488631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66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248650" y="4189451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67" name="Picture 6" descr="https://sun9-42.userapi.com/impf/JMvsf4vrzTy2RfE5onDJ6vO-URft-OIIaPOsSA/8z6H4VIP8CU.jpg?size=1016x677&amp;quality=96&amp;sign=55754171749d7959d22a51319a221f59&amp;type=album"/>
          <p:cNvPicPr/>
          <p:nvPr/>
        </p:nvPicPr>
        <p:blipFill>
          <a:blip r:embed="rId5"/>
          <a:stretch/>
        </p:blipFill>
        <p:spPr>
          <a:xfrm>
            <a:off x="5141880" y="884519"/>
            <a:ext cx="4261320" cy="2883693"/>
          </a:xfrm>
          <a:prstGeom prst="rect">
            <a:avLst/>
          </a:prstGeom>
          <a:ln w="0">
            <a:noFill/>
          </a:ln>
        </p:spPr>
      </p:pic>
      <p:pic>
        <p:nvPicPr>
          <p:cNvPr id="568" name="Picture 8" descr="https://sun9-69.userapi.com/impf/Kj5hAK5r7Qf1yVwoCc1Ibn4z5dampICkjYG86w/k7q9nJGO87U.jpg?size=1016x677&amp;quality=96&amp;sign=3fe282e545dc2e588416035e359c5b1c&amp;type=album"/>
          <p:cNvPicPr/>
          <p:nvPr/>
        </p:nvPicPr>
        <p:blipFill>
          <a:blip r:embed="rId6"/>
          <a:stretch/>
        </p:blipFill>
        <p:spPr>
          <a:xfrm>
            <a:off x="792360" y="873000"/>
            <a:ext cx="3526560" cy="2369520"/>
          </a:xfrm>
          <a:prstGeom prst="rect">
            <a:avLst/>
          </a:prstGeom>
          <a:ln w="0">
            <a:noFill/>
          </a:ln>
        </p:spPr>
      </p:pic>
      <p:pic>
        <p:nvPicPr>
          <p:cNvPr id="569" name="Picture 10" descr="https://xn----7sbabb9bafefpyi3bm2b9a2gra.xn--p1ai/upload/iblock/3ca/3cab9629df1c9028c04d7091f2639680.png"/>
          <p:cNvPicPr/>
          <p:nvPr/>
        </p:nvPicPr>
        <p:blipFill>
          <a:blip r:embed="rId7"/>
          <a:stretch/>
        </p:blipFill>
        <p:spPr>
          <a:xfrm>
            <a:off x="3672000" y="-163"/>
            <a:ext cx="1908755" cy="1504100"/>
          </a:xfrm>
          <a:prstGeom prst="rect">
            <a:avLst/>
          </a:prstGeom>
          <a:ln w="0">
            <a:noFill/>
          </a:ln>
        </p:spPr>
      </p:pic>
      <p:pic>
        <p:nvPicPr>
          <p:cNvPr id="570" name="Picture 12" descr="https://sun9-53.userapi.com/impf/DeoO-skovBoaCZVXwVyaItBStU1sEqZLWoBBBQ/i6_d-gAJOvo.jpg?size=1016x677&amp;quality=96&amp;sign=2fcebf40ff90eb6cef0d28fc6b26ee77&amp;type=album"/>
          <p:cNvPicPr/>
          <p:nvPr/>
        </p:nvPicPr>
        <p:blipFill>
          <a:blip r:embed="rId8"/>
          <a:stretch/>
        </p:blipFill>
        <p:spPr>
          <a:xfrm>
            <a:off x="792360" y="3283920"/>
            <a:ext cx="3526560" cy="2369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73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74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ЗДРАВООХРАНЕНИЕ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7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0" name="TextBox 3"/>
          <p:cNvSpPr/>
          <p:nvPr/>
        </p:nvSpPr>
        <p:spPr>
          <a:xfrm>
            <a:off x="5072399" y="3736440"/>
            <a:ext cx="4556195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Диагностический передвижной медицинский комплекс с оборудованием для флюорографии и маммографии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Капитальный ремонт детского отделения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Обновление автопарка скорой медицинской помощи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581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577743" y="35982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82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628007" y="4467774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83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614670" y="4186672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84" name="Picture 2" descr="https://sun9-73.userapi.com/impf/0v393-wbeflZQJh5Z6B2s3J6RpNnH5KiqD4klQ/1aZ3CfnMMN4.jpg?size=1016x677&amp;quality=96&amp;sign=d3f5f56ccd5eaa0e12a6da9b84ba79b8&amp;type=album"/>
          <p:cNvPicPr/>
          <p:nvPr/>
        </p:nvPicPr>
        <p:blipFill>
          <a:blip r:embed="rId5"/>
          <a:stretch/>
        </p:blipFill>
        <p:spPr>
          <a:xfrm>
            <a:off x="969840" y="925560"/>
            <a:ext cx="3407040" cy="2269440"/>
          </a:xfrm>
          <a:prstGeom prst="rect">
            <a:avLst/>
          </a:prstGeom>
          <a:ln w="0">
            <a:noFill/>
          </a:ln>
        </p:spPr>
      </p:pic>
      <p:pic>
        <p:nvPicPr>
          <p:cNvPr id="585" name="Picture 10" descr="https://xn----7sbabb9bafefpyi3bm2b9a2gra.xn--p1ai/upload/iblock/3ca/3cab9629df1c9028c04d7091f2639680.png"/>
          <p:cNvPicPr/>
          <p:nvPr/>
        </p:nvPicPr>
        <p:blipFill>
          <a:blip r:embed="rId6"/>
          <a:stretch/>
        </p:blipFill>
        <p:spPr>
          <a:xfrm>
            <a:off x="3723480" y="116640"/>
            <a:ext cx="1658520" cy="1249560"/>
          </a:xfrm>
          <a:prstGeom prst="rect">
            <a:avLst/>
          </a:prstGeom>
          <a:ln w="0">
            <a:noFill/>
          </a:ln>
        </p:spPr>
      </p:pic>
      <p:pic>
        <p:nvPicPr>
          <p:cNvPr id="586" name="Picture 4" descr="https://sun9-41.userapi.com/impf/13KPpPTQqHu7v2j-hqAntu13PeTDESFMzgMWsQ/_fmvuToaR8E.jpg?size=1016x677&amp;quality=96&amp;sign=9cd9108e51dc3a680f6b69e9784640a5&amp;type=album"/>
          <p:cNvPicPr/>
          <p:nvPr/>
        </p:nvPicPr>
        <p:blipFill>
          <a:blip r:embed="rId7"/>
          <a:stretch/>
        </p:blipFill>
        <p:spPr>
          <a:xfrm>
            <a:off x="5152035" y="869210"/>
            <a:ext cx="4066920" cy="2709360"/>
          </a:xfrm>
          <a:prstGeom prst="rect">
            <a:avLst/>
          </a:prstGeom>
          <a:ln w="0">
            <a:noFill/>
          </a:ln>
        </p:spPr>
      </p:pic>
      <p:pic>
        <p:nvPicPr>
          <p:cNvPr id="587" name="Picture 6" descr="https://sun9-73.userapi.com/impf/4SsXarF6mh3g4CsztV0-H1EhUbq5UBm4qOKkmg/C7jfsBRMHkQ.jpg?size=1280x853&amp;quality=96&amp;sign=00e9a65523ee7f58351b2e70f05dba41&amp;type=album"/>
          <p:cNvPicPr/>
          <p:nvPr/>
        </p:nvPicPr>
        <p:blipFill>
          <a:blip r:embed="rId8"/>
          <a:stretch/>
        </p:blipFill>
        <p:spPr>
          <a:xfrm>
            <a:off x="951120" y="3277080"/>
            <a:ext cx="3408120" cy="2270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9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90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591" name="Прямоугольник 121"/>
          <p:cNvSpPr/>
          <p:nvPr/>
        </p:nvSpPr>
        <p:spPr>
          <a:xfrm>
            <a:off x="3816000" y="7416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ЗДРАВООХРАНЕНИЕ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92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97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462920" y="357984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598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462920" y="4359960"/>
            <a:ext cx="505800" cy="5058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599" name="Таблица 6"/>
          <p:cNvGraphicFramePr/>
          <p:nvPr>
            <p:extLst>
              <p:ext uri="{D42A27DB-BD31-4B8C-83A1-F6EECF244321}">
                <p14:modId xmlns:p14="http://schemas.microsoft.com/office/powerpoint/2010/main" val="835237624"/>
              </p:ext>
            </p:extLst>
          </p:nvPr>
        </p:nvGraphicFramePr>
        <p:xfrm>
          <a:off x="840658" y="899652"/>
          <a:ext cx="8518621" cy="4591828"/>
        </p:xfrm>
        <a:graphic>
          <a:graphicData uri="http://schemas.openxmlformats.org/drawingml/2006/table">
            <a:tbl>
              <a:tblPr/>
              <a:tblGrid>
                <a:gridCol w="2234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79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5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0434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Программы «Земский доктор» и «Земский фельдшер» 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2018 год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804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педиатр 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терапевт 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кардиолог 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фельдшер скорой медицинской помощи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 2 терапевта 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невролог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стоматолог - хирург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терапевт 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фельдшер скорой медицинской помощи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1 - заведующий ФАПом в п. Северный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660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Муниципальная программа по привлечению медицинских кадров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(единовременная выплата, оплата арендуемого жилья)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6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 терапевта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 акушер-гинеколог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 функциональной диагностики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3 хирурга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патологоанатом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нефролог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функциональной диагностики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 2 терапевта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психиатр-нарколог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 терапевта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 педиатра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психиатр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 кардиолог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Всего трудоустроено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4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8 врачей, 1 фельдшер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10 врачей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10 врачей, 2 фельдшера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00" name="Picture 10" descr="https://xn----7sbabb9bafefpyi3bm2b9a2gra.xn--p1ai/upload/iblock/3ca/3cab9629df1c9028c04d7091f2639680.png"/>
          <p:cNvPicPr/>
          <p:nvPr/>
        </p:nvPicPr>
        <p:blipFill>
          <a:blip r:embed="rId5"/>
          <a:stretch/>
        </p:blipFill>
        <p:spPr>
          <a:xfrm>
            <a:off x="8274240" y="579600"/>
            <a:ext cx="1658520" cy="1249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03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04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ОХВАТ ДОШКОЛЬНЫМ ОБРАЗОВАНИЕМ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0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0" name="TextBox 3"/>
          <p:cNvSpPr/>
          <p:nvPr/>
        </p:nvSpPr>
        <p:spPr>
          <a:xfrm>
            <a:off x="4826160" y="3478320"/>
            <a:ext cx="4713120" cy="17067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Обеспечен охват детей в возрасте от трёх до семи лет – 100%</a:t>
            </a:r>
            <a:endParaRPr lang="ru-RU" sz="15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Актуальной очереди на устройство ребёнка в детский сад нет</a:t>
            </a:r>
            <a:endParaRPr lang="ru-RU" sz="15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Охват выше среднеобластного показателя - 80%</a:t>
            </a:r>
            <a:endParaRPr lang="ru-RU" sz="15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Открыты 2 группы для детей с ограниченными возможностями здоровья на улице Дарвина</a:t>
            </a:r>
            <a:endParaRPr lang="ru-RU" sz="1500" b="0" strike="noStrike" spc="-1" dirty="0">
              <a:latin typeface="Arial"/>
            </a:endParaRPr>
          </a:p>
        </p:txBody>
      </p:sp>
      <p:pic>
        <p:nvPicPr>
          <p:cNvPr id="611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327560" y="33354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12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327560" y="3692520"/>
            <a:ext cx="505800" cy="5058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613" name="Таблица 6"/>
          <p:cNvGraphicFramePr/>
          <p:nvPr/>
        </p:nvGraphicFramePr>
        <p:xfrm>
          <a:off x="936000" y="963000"/>
          <a:ext cx="8928720" cy="2552800"/>
        </p:xfrm>
        <a:graphic>
          <a:graphicData uri="http://schemas.openxmlformats.org/drawingml/2006/table">
            <a:tbl>
              <a:tblPr/>
              <a:tblGrid>
                <a:gridCol w="5976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76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                               Наименование показателя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Охват по годам</a:t>
                      </a:r>
                      <a:endParaRPr lang="ru-RU" sz="17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 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2015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01.01.2021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Доля детей в возрасте от 1 до 6 лет, получающих дошкольную образовательную услугу и (или) услугу 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по их содержанию в муниципальных образовательных учреждениях, </a:t>
                      </a:r>
                      <a:r>
                        <a:rPr lang="ru-RU" sz="1400" b="0" i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в общей численности детей в возрастной группе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  </a:t>
                      </a:r>
                      <a:endParaRPr lang="ru-RU" sz="17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85,8%</a:t>
                      </a:r>
                      <a:endParaRPr lang="ru-RU" sz="17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lang="ru-RU" sz="17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91,8%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  </a:t>
                      </a:r>
                      <a:endParaRPr lang="ru-RU" sz="17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400"/>
                        </a:spcBef>
                      </a:pPr>
                      <a:r>
                        <a:rPr lang="ru-RU" sz="17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92,3%</a:t>
                      </a:r>
                      <a:endParaRPr lang="ru-RU" sz="17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14" name="Rectangle 3"/>
          <p:cNvSpPr/>
          <p:nvPr/>
        </p:nvSpPr>
        <p:spPr>
          <a:xfrm>
            <a:off x="6199560" y="1405440"/>
            <a:ext cx="271440" cy="2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3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  </a:t>
            </a:r>
            <a:endParaRPr lang="ru-RU" sz="1300" b="0" strike="noStrike" spc="-1">
              <a:latin typeface="Arial"/>
            </a:endParaRPr>
          </a:p>
        </p:txBody>
      </p:sp>
      <p:pic>
        <p:nvPicPr>
          <p:cNvPr id="615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327560" y="41925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16" name="Picture 2" descr="https://sun9-71.userapi.com/impf/-d2n2hBo8AIcBtH0rzPhFzIQxPPhafm78Wramw/K-6K8KShE-g.jpg?size=800x533&amp;quality=96&amp;sign=51da7bcb5fcc722dca38cdfce7a78822&amp;type=album"/>
          <p:cNvPicPr/>
          <p:nvPr/>
        </p:nvPicPr>
        <p:blipFill>
          <a:blip r:embed="rId5"/>
          <a:stretch/>
        </p:blipFill>
        <p:spPr>
          <a:xfrm>
            <a:off x="968400" y="3335400"/>
            <a:ext cx="3310560" cy="2205000"/>
          </a:xfrm>
          <a:prstGeom prst="rect">
            <a:avLst/>
          </a:prstGeom>
          <a:ln w="0">
            <a:noFill/>
          </a:ln>
        </p:spPr>
      </p:pic>
      <p:pic>
        <p:nvPicPr>
          <p:cNvPr id="617" name="Picture 7" descr="C:\Users\Анатолий\Desktop\Демография_лого_цвет_прав.png"/>
          <p:cNvPicPr/>
          <p:nvPr/>
        </p:nvPicPr>
        <p:blipFill>
          <a:blip r:embed="rId6"/>
          <a:stretch/>
        </p:blipFill>
        <p:spPr>
          <a:xfrm>
            <a:off x="575640" y="412920"/>
            <a:ext cx="2158560" cy="2158560"/>
          </a:xfrm>
          <a:prstGeom prst="rect">
            <a:avLst/>
          </a:prstGeom>
          <a:ln w="0">
            <a:noFill/>
          </a:ln>
        </p:spPr>
      </p:pic>
      <p:pic>
        <p:nvPicPr>
          <p:cNvPr id="618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327560" y="4549680"/>
            <a:ext cx="505800" cy="505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1" name="Рисунок 120"/>
          <p:cNvPicPr/>
          <p:nvPr/>
        </p:nvPicPr>
        <p:blipFill>
          <a:blip r:embed="rId3"/>
          <a:stretch/>
        </p:blipFill>
        <p:spPr>
          <a:xfrm>
            <a:off x="-4680" y="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42" name="Прямоугольник 121"/>
          <p:cNvSpPr/>
          <p:nvPr/>
        </p:nvSpPr>
        <p:spPr>
          <a:xfrm>
            <a:off x="1224000" y="74160"/>
            <a:ext cx="8423280" cy="12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БЮДЖЕТ. </a:t>
            </a:r>
            <a:endParaRPr lang="ru-RU" sz="20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СОБСТВЕННЫЕ ДОХОДЫ МЕСТНОГО БЮДЖЕТА 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43" name="Прямоугольник 122"/>
          <p:cNvSpPr/>
          <p:nvPr/>
        </p:nvSpPr>
        <p:spPr>
          <a:xfrm>
            <a:off x="504000" y="1326600"/>
            <a:ext cx="9069480" cy="328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44" name="Диаграмма 2"/>
          <p:cNvGraphicFramePr/>
          <p:nvPr>
            <p:extLst>
              <p:ext uri="{D42A27DB-BD31-4B8C-83A1-F6EECF244321}">
                <p14:modId xmlns:p14="http://schemas.microsoft.com/office/powerpoint/2010/main" val="2722560992"/>
              </p:ext>
            </p:extLst>
          </p:nvPr>
        </p:nvGraphicFramePr>
        <p:xfrm>
          <a:off x="968400" y="1179000"/>
          <a:ext cx="8142120" cy="417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0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21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22" name="Прямоугольник 121"/>
          <p:cNvSpPr/>
          <p:nvPr/>
        </p:nvSpPr>
        <p:spPr>
          <a:xfrm>
            <a:off x="3672000" y="235080"/>
            <a:ext cx="6118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ОБРАЗОВАНИЕ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23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TextBox 3"/>
          <p:cNvSpPr/>
          <p:nvPr/>
        </p:nvSpPr>
        <p:spPr>
          <a:xfrm>
            <a:off x="792000" y="2160360"/>
            <a:ext cx="8781480" cy="338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Доля расходов на образование в местном бюджете ежегодно растет. Результат - с 2010 по 2020 годы доля школьников, обучающихся в условиях, соответствующих современным требованиям выросла с 55% до 90,2%. </a:t>
            </a:r>
            <a:endParaRPr lang="ru-RU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Кадровые потребности удовлетворены на 97%. По программе «Земский учитель» к работе школах №1, №2, №3 и №13 приступили учитель русского языка и литературы и три педагога начальных классов.</a:t>
            </a:r>
            <a:endParaRPr lang="ru-RU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Широкополосным доступом к сети «Интернет» оборудованы 100% школ.</a:t>
            </a:r>
            <a:endParaRPr lang="ru-RU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Доля детей, занимающихся в кружках и секциях, выше среднеобластного и составляет 81%.</a:t>
            </a:r>
            <a:endParaRPr lang="ru-RU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С 7,6% до 56% увеличилась доля школ, создавших универсальную образовательную среду.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  <p:pic>
        <p:nvPicPr>
          <p:cNvPr id="629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247680" y="2835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30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247680" y="20052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31" name="Picture 2" descr="C:\Users\Анатолий\Desktop\Образование_лого_цвет_прав.png"/>
          <p:cNvPicPr/>
          <p:nvPr/>
        </p:nvPicPr>
        <p:blipFill>
          <a:blip r:embed="rId5"/>
          <a:stretch/>
        </p:blipFill>
        <p:spPr>
          <a:xfrm>
            <a:off x="504000" y="387000"/>
            <a:ext cx="2408806" cy="238356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632" name="Таблица 6"/>
          <p:cNvGraphicFramePr/>
          <p:nvPr>
            <p:extLst>
              <p:ext uri="{D42A27DB-BD31-4B8C-83A1-F6EECF244321}">
                <p14:modId xmlns:p14="http://schemas.microsoft.com/office/powerpoint/2010/main" val="4027704269"/>
              </p:ext>
            </p:extLst>
          </p:nvPr>
        </p:nvGraphicFramePr>
        <p:xfrm>
          <a:off x="2446560" y="1107000"/>
          <a:ext cx="7382520" cy="924120"/>
        </p:xfrm>
        <a:graphic>
          <a:graphicData uri="http://schemas.openxmlformats.org/drawingml/2006/table">
            <a:tbl>
              <a:tblPr/>
              <a:tblGrid>
                <a:gridCol w="1721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8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17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31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2016 год 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2017 год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2018 год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4282,499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7982,141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5815,644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13 901,803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18 552,749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33" name="Rectangle 1"/>
          <p:cNvSpPr/>
          <p:nvPr/>
        </p:nvSpPr>
        <p:spPr>
          <a:xfrm>
            <a:off x="3312000" y="667550"/>
            <a:ext cx="651708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ctr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ru-RU" sz="1600" b="0" i="1" strike="noStrike" spc="-1" dirty="0">
                <a:solidFill>
                  <a:srgbClr val="1F497D"/>
                </a:solidFill>
                <a:latin typeface="Arial"/>
                <a:ea typeface="Times New Roman"/>
              </a:rPr>
              <a:t>Развитие материально — технической базы школ (тыс. рублей)</a:t>
            </a:r>
            <a:endParaRPr lang="ru-RU" sz="1600" b="0" strike="noStrike" spc="-1" dirty="0">
              <a:latin typeface="Arial"/>
            </a:endParaRPr>
          </a:p>
        </p:txBody>
      </p:sp>
      <p:pic>
        <p:nvPicPr>
          <p:cNvPr id="634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286200" y="3627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35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296640" y="3987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36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281520" y="4494960"/>
            <a:ext cx="505800" cy="505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39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40" name="Прямоугольник 121"/>
          <p:cNvSpPr/>
          <p:nvPr/>
        </p:nvSpPr>
        <p:spPr>
          <a:xfrm>
            <a:off x="3825720" y="0"/>
            <a:ext cx="56761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ОБРАЗОВАНИЕ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41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TextBox 3"/>
          <p:cNvSpPr/>
          <p:nvPr/>
        </p:nvSpPr>
        <p:spPr>
          <a:xfrm>
            <a:off x="539640" y="3621240"/>
            <a:ext cx="5034960" cy="13835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Открыт центр цифрового и гуманитарного образования «Точка роста»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Реализуется региональная программа «Школьное молоко» (1977 учащихся начальных классов)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Бесплатное горячее питание для учащихся 1-4 классов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Охват горячим питанием школьников вырос до 89,1%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647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12680" y="37638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48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12680" y="333540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49" name="Picture 4" descr="https://sun9-74.userapi.com/impf/4ygt3BH5gHiFZ0rir4oug88NeaWq-PgcTxgUvA/YAmiLSxKSkg.jpg?size=1016x677&amp;quality=96&amp;sign=7fc641ab9cff41684a059e36d3562c3b&amp;type=album"/>
          <p:cNvPicPr/>
          <p:nvPr/>
        </p:nvPicPr>
        <p:blipFill>
          <a:blip r:embed="rId5"/>
          <a:stretch/>
        </p:blipFill>
        <p:spPr>
          <a:xfrm>
            <a:off x="807840" y="973440"/>
            <a:ext cx="3799800" cy="2531520"/>
          </a:xfrm>
          <a:prstGeom prst="rect">
            <a:avLst/>
          </a:prstGeom>
          <a:ln w="0">
            <a:noFill/>
          </a:ln>
        </p:spPr>
      </p:pic>
      <p:pic>
        <p:nvPicPr>
          <p:cNvPr id="650" name="Picture 6" descr="https://sun9-53.userapi.com/impf/P1JJ_eSyX7b38hrN44eqzSNTTJmD3T_SkdUzYw/UVCkYXPOUrU.jpg?size=1016x677&amp;quality=96&amp;sign=7e76dfb1f9e16fd7deabdf24fafbc5d4&amp;type=album"/>
          <p:cNvPicPr/>
          <p:nvPr/>
        </p:nvPicPr>
        <p:blipFill>
          <a:blip r:embed="rId6"/>
          <a:stretch/>
        </p:blipFill>
        <p:spPr>
          <a:xfrm>
            <a:off x="5897520" y="477720"/>
            <a:ext cx="3563280" cy="2373840"/>
          </a:xfrm>
          <a:prstGeom prst="rect">
            <a:avLst/>
          </a:prstGeom>
          <a:ln w="0">
            <a:noFill/>
          </a:ln>
        </p:spPr>
      </p:pic>
      <p:pic>
        <p:nvPicPr>
          <p:cNvPr id="651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12680" y="41925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52" name="Picture 2" descr="C:\Users\Анатолий\Desktop\Образование_лого_цвет_прав.png"/>
          <p:cNvPicPr/>
          <p:nvPr/>
        </p:nvPicPr>
        <p:blipFill>
          <a:blip r:embed="rId7"/>
          <a:stretch/>
        </p:blipFill>
        <p:spPr>
          <a:xfrm>
            <a:off x="4326480" y="-250560"/>
            <a:ext cx="2004840" cy="2004840"/>
          </a:xfrm>
          <a:prstGeom prst="rect">
            <a:avLst/>
          </a:prstGeom>
          <a:ln w="0">
            <a:noFill/>
          </a:ln>
        </p:spPr>
      </p:pic>
      <p:pic>
        <p:nvPicPr>
          <p:cNvPr id="653" name="Picture 4" descr="3.jpg"/>
          <p:cNvPicPr/>
          <p:nvPr/>
        </p:nvPicPr>
        <p:blipFill>
          <a:blip r:embed="rId8"/>
          <a:stretch/>
        </p:blipFill>
        <p:spPr>
          <a:xfrm>
            <a:off x="5897520" y="2906640"/>
            <a:ext cx="3600360" cy="2398320"/>
          </a:xfrm>
          <a:prstGeom prst="rect">
            <a:avLst/>
          </a:prstGeom>
          <a:ln w="0">
            <a:noFill/>
          </a:ln>
        </p:spPr>
      </p:pic>
      <p:pic>
        <p:nvPicPr>
          <p:cNvPr id="654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91080" y="4490460"/>
            <a:ext cx="505800" cy="505800"/>
          </a:xfrm>
          <a:prstGeom prst="rect">
            <a:avLst/>
          </a:prstGeom>
          <a:ln w="0">
            <a:noFill/>
          </a:ln>
        </p:spPr>
      </p:pic>
      <p:sp>
        <p:nvSpPr>
          <p:cNvPr id="655" name="Прямоугольник 22"/>
          <p:cNvSpPr/>
          <p:nvPr/>
        </p:nvSpPr>
        <p:spPr>
          <a:xfrm>
            <a:off x="3968640" y="5163120"/>
            <a:ext cx="535608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12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Капремонт пищеблока и столовой в школе №3</a:t>
            </a:r>
            <a:endParaRPr lang="ru-RU" sz="1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58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59" name="Прямоугольник 121"/>
          <p:cNvSpPr/>
          <p:nvPr/>
        </p:nvSpPr>
        <p:spPr>
          <a:xfrm>
            <a:off x="3672000" y="235080"/>
            <a:ext cx="557676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КУЛЬТУРА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60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TextBox 3"/>
          <p:cNvSpPr/>
          <p:nvPr/>
        </p:nvSpPr>
        <p:spPr>
          <a:xfrm>
            <a:off x="918523" y="3973680"/>
            <a:ext cx="8330237" cy="11373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 филиале детской библиотеки № 3 открылась «Библиотека семейного чтения».</a:t>
            </a:r>
            <a:endParaRPr lang="ru-RU" sz="17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 центральной детской библиотеке им. К. И. Чуковского - центр досуга детей и родителей.</a:t>
            </a:r>
            <a:endParaRPr lang="ru-RU" sz="17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Капитальный ремонт Дома культуры в посёлке Тайгинка – 2021 год.</a:t>
            </a:r>
            <a:endParaRPr lang="ru-RU" sz="1700" b="0" strike="noStrike" spc="-1" dirty="0">
              <a:latin typeface="Arial"/>
            </a:endParaRPr>
          </a:p>
        </p:txBody>
      </p:sp>
      <p:pic>
        <p:nvPicPr>
          <p:cNvPr id="666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58362" y="4120843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67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76820" y="368982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668" name="Picture 4" descr="https://sun9-58.userapi.com/impf/GA_QnFwGPZygznxTq3MQGwtCpr4-6D90NAH-AQ/XREel78u_d4.jpg?size=1024x682&amp;quality=96&amp;sign=a802eaf72350d4d57cfc290ac7b81202&amp;type=album"/>
          <p:cNvPicPr/>
          <p:nvPr/>
        </p:nvPicPr>
        <p:blipFill>
          <a:blip r:embed="rId5"/>
          <a:stretch/>
        </p:blipFill>
        <p:spPr>
          <a:xfrm>
            <a:off x="5090040" y="963000"/>
            <a:ext cx="4158720" cy="2769120"/>
          </a:xfrm>
          <a:prstGeom prst="rect">
            <a:avLst/>
          </a:prstGeom>
          <a:ln w="0">
            <a:noFill/>
          </a:ln>
        </p:spPr>
      </p:pic>
      <p:pic>
        <p:nvPicPr>
          <p:cNvPr id="669" name="Picture 8" descr="+8.jpg"/>
          <p:cNvPicPr/>
          <p:nvPr/>
        </p:nvPicPr>
        <p:blipFill>
          <a:blip r:embed="rId6"/>
          <a:stretch/>
        </p:blipFill>
        <p:spPr>
          <a:xfrm>
            <a:off x="805680" y="963000"/>
            <a:ext cx="4019040" cy="2757240"/>
          </a:xfrm>
          <a:prstGeom prst="rect">
            <a:avLst/>
          </a:prstGeom>
          <a:ln w="0">
            <a:noFill/>
          </a:ln>
        </p:spPr>
      </p:pic>
      <p:pic>
        <p:nvPicPr>
          <p:cNvPr id="670" name="Picture 2" descr="C:\Users\Анатолий\Desktop\Культура_лого_цвет_прав.png"/>
          <p:cNvPicPr/>
          <p:nvPr/>
        </p:nvPicPr>
        <p:blipFill>
          <a:blip r:embed="rId7"/>
          <a:stretch/>
        </p:blipFill>
        <p:spPr>
          <a:xfrm>
            <a:off x="4057920" y="-384840"/>
            <a:ext cx="2062080" cy="2165040"/>
          </a:xfrm>
          <a:prstGeom prst="rect">
            <a:avLst/>
          </a:prstGeom>
          <a:ln w="0">
            <a:noFill/>
          </a:ln>
        </p:spPr>
      </p:pic>
      <p:pic>
        <p:nvPicPr>
          <p:cNvPr id="671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472582" y="4585820"/>
            <a:ext cx="505800" cy="505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74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75" name="Прямоугольник 121"/>
          <p:cNvSpPr/>
          <p:nvPr/>
        </p:nvSpPr>
        <p:spPr>
          <a:xfrm>
            <a:off x="3672000" y="235080"/>
            <a:ext cx="564120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КУЛЬТУРА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76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TextBox 3"/>
          <p:cNvSpPr/>
          <p:nvPr/>
        </p:nvSpPr>
        <p:spPr>
          <a:xfrm>
            <a:off x="359640" y="3621600"/>
            <a:ext cx="4748400" cy="184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65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Разработка проектно-сметной документации по реставрации демидовской усадьбы: историко-культурная экспертиза, получение положительного заключения госэкспертизы. Взаимодействие с архивами, библиотеками, </a:t>
            </a:r>
            <a:r>
              <a:rPr lang="ru-RU" sz="165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Госохранкультурой</a:t>
            </a:r>
            <a:r>
              <a:rPr lang="ru-RU" sz="165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. Готовность ПСД - осень 2021 года.</a:t>
            </a:r>
            <a:endParaRPr lang="ru-RU" sz="1650" b="0" strike="noStrike" spc="-1" dirty="0">
              <a:latin typeface="Arial"/>
            </a:endParaRPr>
          </a:p>
        </p:txBody>
      </p:sp>
      <p:pic>
        <p:nvPicPr>
          <p:cNvPr id="682" name="Picture 2" descr="https://sun9-63.userapi.com/impg/c857328/v857328438/1d1c45/JVoHr76TGok.jpg?size=1024x657&amp;quality=96&amp;sign=0081710130ab6f0a0a397c1c7b374aaf&amp;type=album"/>
          <p:cNvPicPr/>
          <p:nvPr/>
        </p:nvPicPr>
        <p:blipFill>
          <a:blip r:embed="rId4"/>
          <a:stretch/>
        </p:blipFill>
        <p:spPr>
          <a:xfrm>
            <a:off x="864000" y="887040"/>
            <a:ext cx="4146480" cy="2659680"/>
          </a:xfrm>
          <a:prstGeom prst="rect">
            <a:avLst/>
          </a:prstGeom>
          <a:ln w="0">
            <a:noFill/>
          </a:ln>
        </p:spPr>
      </p:pic>
      <p:sp>
        <p:nvSpPr>
          <p:cNvPr id="683" name="TextBox 15"/>
          <p:cNvSpPr/>
          <p:nvPr/>
        </p:nvSpPr>
        <p:spPr>
          <a:xfrm>
            <a:off x="5256360" y="3699360"/>
            <a:ext cx="4246560" cy="164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Реставрация отдельных частей чугунного фонтана, памятника культуры регионального значения, перенос его на историческое место. Работы проводятся совместно с учреждениями </a:t>
            </a:r>
            <a:r>
              <a:rPr lang="ru-RU" sz="17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Госохранкультуры</a:t>
            </a:r>
            <a:r>
              <a:rPr lang="ru-RU" sz="17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. </a:t>
            </a:r>
            <a:endParaRPr lang="ru-RU" sz="1700" b="0" strike="noStrike" spc="-1" dirty="0">
              <a:latin typeface="Arial"/>
            </a:endParaRPr>
          </a:p>
        </p:txBody>
      </p:sp>
      <p:pic>
        <p:nvPicPr>
          <p:cNvPr id="684" name="Picture 4" descr="https://sun9-69.userapi.com/impf/E1YpwbuxgAPqoz-8VIgsMyLojaP2GIUUeR8HHg/FExi8cspziw.jpg?size=1016x677&amp;quality=96&amp;sign=edf4aeb8c454cae9aa4e902e65d8ea63&amp;type=album"/>
          <p:cNvPicPr/>
          <p:nvPr/>
        </p:nvPicPr>
        <p:blipFill>
          <a:blip r:embed="rId5"/>
          <a:stretch/>
        </p:blipFill>
        <p:spPr>
          <a:xfrm>
            <a:off x="5257800" y="887040"/>
            <a:ext cx="4055760" cy="2701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7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688" name="Прямоугольник 121"/>
          <p:cNvSpPr/>
          <p:nvPr/>
        </p:nvSpPr>
        <p:spPr>
          <a:xfrm>
            <a:off x="3672000" y="235080"/>
            <a:ext cx="590076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СПОРТ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689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694" name="Таблица 6"/>
          <p:cNvGraphicFramePr/>
          <p:nvPr>
            <p:extLst>
              <p:ext uri="{D42A27DB-BD31-4B8C-83A1-F6EECF244321}">
                <p14:modId xmlns:p14="http://schemas.microsoft.com/office/powerpoint/2010/main" val="303220686"/>
              </p:ext>
            </p:extLst>
          </p:nvPr>
        </p:nvGraphicFramePr>
        <p:xfrm>
          <a:off x="838980" y="901440"/>
          <a:ext cx="8856720" cy="4441518"/>
        </p:xfrm>
        <a:graphic>
          <a:graphicData uri="http://schemas.openxmlformats.org/drawingml/2006/table">
            <a:tbl>
              <a:tblPr/>
              <a:tblGrid>
                <a:gridCol w="499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2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8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1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3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944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 № п/п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Индикативные показатели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Значения показателей (%)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2018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2020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56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план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факт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Доля населения округа систематически занимающегося физической культурой и спортом в общей численности населения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37,31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43,39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41,66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42,2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Доля населения округа занимающейся физической культурой и спортом по месту трудовой деятельности в общей численности населения занятого в экономике 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20,4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24,19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24,5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25,1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5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Доля лиц с ограниченными возможностями здоровья, занимающихся физической культурой и спортом в общей численности населения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12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14,1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15,24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15,65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15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Доля детей и молодежи, систематически занимающихся физической культурой и спортом, в общей численности молодежи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80,2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80,6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82,1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82,4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10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Уровень обеспеченности спортивными объектами исходя из пропускной способности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50,14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64,5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63,4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63,4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8320" marR="58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95" name="Rectangle 3"/>
          <p:cNvSpPr/>
          <p:nvPr/>
        </p:nvSpPr>
        <p:spPr>
          <a:xfrm>
            <a:off x="2441523" y="778500"/>
            <a:ext cx="100789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96" name="Picture 2" descr="C:\Users\Анатолий\Desktop\Демография_лого_цвет_прав.png"/>
          <p:cNvPicPr/>
          <p:nvPr/>
        </p:nvPicPr>
        <p:blipFill>
          <a:blip r:embed="rId4"/>
          <a:stretch/>
        </p:blipFill>
        <p:spPr>
          <a:xfrm>
            <a:off x="4609193" y="-315503"/>
            <a:ext cx="2132640" cy="2132640"/>
          </a:xfrm>
          <a:prstGeom prst="rect">
            <a:avLst/>
          </a:prstGeom>
          <a:ln w="0">
            <a:noFill/>
          </a:ln>
        </p:spPr>
      </p:pic>
      <p:pic>
        <p:nvPicPr>
          <p:cNvPr id="697" name="Picture 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329236" y="1796149"/>
            <a:ext cx="594524" cy="669600"/>
          </a:xfrm>
          <a:prstGeom prst="rect">
            <a:avLst/>
          </a:prstGeom>
          <a:ln w="0">
            <a:noFill/>
          </a:ln>
        </p:spPr>
      </p:pic>
      <p:pic>
        <p:nvPicPr>
          <p:cNvPr id="698" name="Picture 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329236" y="2489400"/>
            <a:ext cx="594524" cy="669600"/>
          </a:xfrm>
          <a:prstGeom prst="rect">
            <a:avLst/>
          </a:prstGeom>
          <a:ln w="0">
            <a:noFill/>
          </a:ln>
        </p:spPr>
      </p:pic>
      <p:pic>
        <p:nvPicPr>
          <p:cNvPr id="699" name="Picture 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278558" y="3253631"/>
            <a:ext cx="594524" cy="618727"/>
          </a:xfrm>
          <a:prstGeom prst="rect">
            <a:avLst/>
          </a:prstGeom>
          <a:ln w="0">
            <a:noFill/>
          </a:ln>
        </p:spPr>
      </p:pic>
      <p:pic>
        <p:nvPicPr>
          <p:cNvPr id="700" name="Picture 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310156" y="3926410"/>
            <a:ext cx="632684" cy="703567"/>
          </a:xfrm>
          <a:prstGeom prst="rect">
            <a:avLst/>
          </a:prstGeom>
          <a:ln w="0">
            <a:noFill/>
          </a:ln>
        </p:spPr>
      </p:pic>
      <p:pic>
        <p:nvPicPr>
          <p:cNvPr id="701" name="Picture 2" descr="C:\Users\Анатолий\Desktop\quality-500950_960_720.png"/>
          <p:cNvPicPr/>
          <p:nvPr/>
        </p:nvPicPr>
        <p:blipFill>
          <a:blip r:embed="rId5"/>
          <a:stretch/>
        </p:blipFill>
        <p:spPr>
          <a:xfrm>
            <a:off x="240398" y="4660240"/>
            <a:ext cx="632684" cy="670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3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04" name="Рисунок 120"/>
          <p:cNvPicPr/>
          <p:nvPr/>
        </p:nvPicPr>
        <p:blipFill>
          <a:blip r:embed="rId3"/>
          <a:stretch/>
        </p:blipFill>
        <p:spPr>
          <a:xfrm>
            <a:off x="-3060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705" name="Прямоугольник 121"/>
          <p:cNvSpPr/>
          <p:nvPr/>
        </p:nvSpPr>
        <p:spPr>
          <a:xfrm>
            <a:off x="3672000" y="235080"/>
            <a:ext cx="58309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DejaVu Sans"/>
              </a:rPr>
              <a:t>СПОРТ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706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1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11" name="TextBox 3"/>
          <p:cNvSpPr/>
          <p:nvPr/>
        </p:nvSpPr>
        <p:spPr>
          <a:xfrm>
            <a:off x="656640" y="3297960"/>
            <a:ext cx="3589920" cy="22453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Крытый каток на 270 зрительских мест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Современная баскетбольная площадка на территории средней школы №2 (КМЭЗ, договор о социальном партнёрстве)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Площадка на территории основной школы №4 (КМЭЗ, договор о социальном партнёрстве)</a:t>
            </a:r>
            <a:endParaRPr lang="ru-RU" sz="1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Современная баскетбольная площадка на ФСК, ремонт спортзала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712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92960" y="4167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713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30680" y="341136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714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35000" y="306072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715" name="Picture 7" descr="C:\Users\Анатолий\Desktop\quality-500950_960_720.png"/>
          <p:cNvPicPr/>
          <p:nvPr/>
        </p:nvPicPr>
        <p:blipFill>
          <a:blip r:embed="rId4"/>
          <a:stretch/>
        </p:blipFill>
        <p:spPr>
          <a:xfrm flipH="1">
            <a:off x="135000" y="4813920"/>
            <a:ext cx="505800" cy="505800"/>
          </a:xfrm>
          <a:prstGeom prst="rect">
            <a:avLst/>
          </a:prstGeom>
          <a:ln w="0">
            <a:noFill/>
          </a:ln>
        </p:spPr>
      </p:pic>
      <p:pic>
        <p:nvPicPr>
          <p:cNvPr id="716" name="Picture 8" descr="https://sun9-37.userapi.com/impf/c852320/v852320326/1a097e/cBmxg12-Vuk.jpg?size=1016x677&amp;quality=96&amp;sign=688dadf682b6c21ad0837b9199466d96&amp;type=album"/>
          <p:cNvPicPr/>
          <p:nvPr/>
        </p:nvPicPr>
        <p:blipFill>
          <a:blip r:embed="rId5"/>
          <a:stretch/>
        </p:blipFill>
        <p:spPr>
          <a:xfrm>
            <a:off x="4390560" y="-62280"/>
            <a:ext cx="3544200" cy="2361240"/>
          </a:xfrm>
          <a:prstGeom prst="rect">
            <a:avLst/>
          </a:prstGeom>
          <a:ln w="0">
            <a:noFill/>
          </a:ln>
        </p:spPr>
      </p:pic>
      <p:pic>
        <p:nvPicPr>
          <p:cNvPr id="717" name="Picture 4" descr="https://sun9-33.userapi.com/impf/U2KNuSFRJ30H1xm7nHsbXpeA3otL9WzzhBsfKA/1q4vHRyJuWc.jpg?size=1016x677&amp;quality=96&amp;sign=59f6c60e0604825de2b35e8ae1e9d9c0&amp;type=album"/>
          <p:cNvPicPr/>
          <p:nvPr/>
        </p:nvPicPr>
        <p:blipFill>
          <a:blip r:embed="rId6"/>
          <a:stretch/>
        </p:blipFill>
        <p:spPr>
          <a:xfrm>
            <a:off x="6797160" y="1482480"/>
            <a:ext cx="3275280" cy="2146680"/>
          </a:xfrm>
          <a:prstGeom prst="rect">
            <a:avLst/>
          </a:prstGeom>
          <a:ln w="0">
            <a:noFill/>
          </a:ln>
        </p:spPr>
      </p:pic>
      <p:pic>
        <p:nvPicPr>
          <p:cNvPr id="718" name="Picture 6" descr="https://sun9-75.userapi.com/impf/YA58ZzGmKCbP4dtvTqm7e5-1s9EI0S-HfZ1PGQ/qVu4512_pQs.jpg?size=1536x1152&amp;quality=96&amp;sign=061b67ea821eebd20a5334704b9ec069&amp;type=album"/>
          <p:cNvPicPr/>
          <p:nvPr/>
        </p:nvPicPr>
        <p:blipFill>
          <a:blip r:embed="rId7"/>
          <a:stretch/>
        </p:blipFill>
        <p:spPr>
          <a:xfrm>
            <a:off x="4380306" y="3196080"/>
            <a:ext cx="3119644" cy="2361240"/>
          </a:xfrm>
          <a:prstGeom prst="rect">
            <a:avLst/>
          </a:prstGeom>
          <a:ln w="0">
            <a:noFill/>
          </a:ln>
        </p:spPr>
      </p:pic>
      <p:pic>
        <p:nvPicPr>
          <p:cNvPr id="719" name="Picture 2" descr="https://sun9-19.userapi.com/impf/gy2fr_YHWQA2lRMdxQF2UL7s5l2TqASkhYqelw/DGBQCjIT9E8.jpg?size=1016x677&amp;quality=96&amp;sign=3bb8578040f4feba748034bfc5e5cb01&amp;type=album"/>
          <p:cNvPicPr/>
          <p:nvPr/>
        </p:nvPicPr>
        <p:blipFill>
          <a:blip r:embed="rId8"/>
          <a:stretch/>
        </p:blipFill>
        <p:spPr>
          <a:xfrm>
            <a:off x="734040" y="817200"/>
            <a:ext cx="3656520" cy="2435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1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22" name="Рисунок 120"/>
          <p:cNvPicPr/>
          <p:nvPr/>
        </p:nvPicPr>
        <p:blipFill>
          <a:blip r:embed="rId3"/>
          <a:stretch/>
        </p:blipFill>
        <p:spPr>
          <a:xfrm>
            <a:off x="3960" y="-7056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723" name="Прямоугольник 121"/>
          <p:cNvSpPr/>
          <p:nvPr/>
        </p:nvSpPr>
        <p:spPr>
          <a:xfrm>
            <a:off x="3611520" y="334800"/>
            <a:ext cx="606852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Arial"/>
                <a:ea typeface="DejaVu Sans"/>
              </a:rPr>
              <a:t>МЕРЫ СОЦИАЛЬНОЙ ПОДДЕРЖКИ ГРАЖДАН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724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5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6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29" name="Picture 2" descr="https://sun9-15.userapi.com/impf/JH_-g_wMhbBGS3Mj4qFYKw2c9onXUWdtqVqQQw/-sgr7-gRARk.jpg?size=2560x1597&amp;quality=96&amp;sign=a2b25565d085e3d0c97d8542198ef9b2&amp;type=album"/>
          <p:cNvPicPr/>
          <p:nvPr/>
        </p:nvPicPr>
        <p:blipFill>
          <a:blip r:embed="rId4"/>
          <a:stretch/>
        </p:blipFill>
        <p:spPr>
          <a:xfrm>
            <a:off x="539640" y="1406520"/>
            <a:ext cx="3948886" cy="2572560"/>
          </a:xfrm>
          <a:prstGeom prst="rect">
            <a:avLst/>
          </a:prstGeom>
          <a:ln w="0">
            <a:noFill/>
          </a:ln>
        </p:spPr>
      </p:pic>
      <p:sp>
        <p:nvSpPr>
          <p:cNvPr id="730" name="Прямоугольник 3"/>
          <p:cNvSpPr/>
          <p:nvPr/>
        </p:nvSpPr>
        <p:spPr>
          <a:xfrm>
            <a:off x="396720" y="4049640"/>
            <a:ext cx="4356000" cy="147587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Получить меры социальной поддержки, </a:t>
            </a:r>
          </a:p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взять выписку из документов </a:t>
            </a:r>
          </a:p>
          <a:p>
            <a:pPr algn="ctr">
              <a:lnSpc>
                <a:spcPct val="100000"/>
              </a:lnSpc>
            </a:pPr>
            <a:r>
              <a:rPr lang="ru-RU" sz="1500" b="0" strike="noStrike" spc="-1" dirty="0" err="1">
                <a:solidFill>
                  <a:srgbClr val="1F497D"/>
                </a:solidFill>
                <a:latin typeface="Arial"/>
                <a:ea typeface="DejaVu Sans"/>
              </a:rPr>
              <a:t>кыштымцы</a:t>
            </a: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 могут в комфортных условиях – Управление социальной защиты населения </a:t>
            </a:r>
          </a:p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и городской архив переехали </a:t>
            </a:r>
          </a:p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1F497D"/>
                </a:solidFill>
                <a:latin typeface="Arial"/>
                <a:ea typeface="DejaVu Sans"/>
              </a:rPr>
              <a:t>в комфортное здание на улице Калинина</a:t>
            </a:r>
            <a:endParaRPr lang="ru-RU" sz="1500" b="0" strike="noStrike" spc="-1" dirty="0">
              <a:latin typeface="Arial"/>
            </a:endParaRPr>
          </a:p>
        </p:txBody>
      </p:sp>
      <p:graphicFrame>
        <p:nvGraphicFramePr>
          <p:cNvPr id="731" name="Таблица 6"/>
          <p:cNvGraphicFramePr/>
          <p:nvPr>
            <p:extLst>
              <p:ext uri="{D42A27DB-BD31-4B8C-83A1-F6EECF244321}">
                <p14:modId xmlns:p14="http://schemas.microsoft.com/office/powerpoint/2010/main" val="3512051846"/>
              </p:ext>
            </p:extLst>
          </p:nvPr>
        </p:nvGraphicFramePr>
        <p:xfrm>
          <a:off x="4860000" y="1406520"/>
          <a:ext cx="4820040" cy="3326674"/>
        </p:xfrm>
        <a:graphic>
          <a:graphicData uri="http://schemas.openxmlformats.org/drawingml/2006/table">
            <a:tbl>
              <a:tblPr/>
              <a:tblGrid>
                <a:gridCol w="2298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3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4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endParaRPr lang="ru-RU" sz="1600" b="1" strike="noStrike" spc="-1" dirty="0">
                        <a:solidFill>
                          <a:srgbClr val="1F497D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Показатели</a:t>
                      </a:r>
                      <a:endParaRPr lang="ru-RU" sz="1600" b="1" strike="noStrike" spc="-1" dirty="0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1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1600" b="1" strike="noStrike" spc="-1" dirty="0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1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1600" b="1" strike="noStrike" spc="-1" dirty="0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6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Количество граждан, получающих меры 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социальной поддержки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11930 человек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11601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человек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42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Выплачено средств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244833,0 тыс. рублей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256357,8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тыс. рублей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14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На учёте в УСЗН на 1 января 2021 года – </a:t>
                      </a:r>
                      <a:endParaRPr lang="ru-RU" sz="1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11 601 человек (30,2%)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2880" marR="28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3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34" name="Рисунок 120"/>
          <p:cNvPicPr/>
          <p:nvPr/>
        </p:nvPicPr>
        <p:blipFill>
          <a:blip r:embed="rId3"/>
          <a:stretch/>
        </p:blipFill>
        <p:spPr>
          <a:xfrm>
            <a:off x="3960" y="-7056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735" name="Прямоугольник 121"/>
          <p:cNvSpPr/>
          <p:nvPr/>
        </p:nvSpPr>
        <p:spPr>
          <a:xfrm>
            <a:off x="2232000" y="2259360"/>
            <a:ext cx="5901480" cy="50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0" strike="noStrike" spc="-1">
                <a:solidFill>
                  <a:srgbClr val="1F497D"/>
                </a:solidFill>
                <a:latin typeface="Arial"/>
                <a:ea typeface="DejaVu Sans"/>
              </a:rPr>
              <a:t>Благодарю за внимание!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736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7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9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0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1" name="Rectangle 3"/>
          <p:cNvSpPr/>
          <p:nvPr/>
        </p:nvSpPr>
        <p:spPr>
          <a:xfrm>
            <a:off x="2449080" y="870120"/>
            <a:ext cx="100789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7" name="Рисунок 120"/>
          <p:cNvPicPr/>
          <p:nvPr/>
        </p:nvPicPr>
        <p:blipFill>
          <a:blip r:embed="rId2"/>
          <a:stretch/>
        </p:blipFill>
        <p:spPr>
          <a:xfrm>
            <a:off x="0" y="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49" name="Прямоугольник 122"/>
          <p:cNvSpPr/>
          <p:nvPr/>
        </p:nvSpPr>
        <p:spPr>
          <a:xfrm>
            <a:off x="504000" y="1326600"/>
            <a:ext cx="9069480" cy="328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Прямоугольник 121">
            <a:extLst>
              <a:ext uri="{FF2B5EF4-FFF2-40B4-BE49-F238E27FC236}">
                <a16:creationId xmlns:a16="http://schemas.microsoft.com/office/drawing/2014/main" id="{A87473F4-A742-4074-9B31-06A66C5A5169}"/>
              </a:ext>
            </a:extLst>
          </p:cNvPr>
          <p:cNvSpPr/>
          <p:nvPr/>
        </p:nvSpPr>
        <p:spPr>
          <a:xfrm>
            <a:off x="1666568" y="74160"/>
            <a:ext cx="8024272" cy="8844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БЮДЖЕТ. </a:t>
            </a:r>
          </a:p>
          <a:p>
            <a:pPr algn="r">
              <a:lnSpc>
                <a:spcPct val="100000"/>
              </a:lnSpc>
            </a:pPr>
            <a:r>
              <a:rPr lang="ru-RU" b="1" strike="noStrike" spc="-1" dirty="0">
                <a:solidFill>
                  <a:srgbClr val="2A6099"/>
                </a:solidFill>
                <a:latin typeface="Arial"/>
                <a:ea typeface="DejaVu Sans"/>
              </a:rPr>
              <a:t>ПОСТУПЛЕНИЕ ДОХОДОВ В РАЗРЕЗЕ ПРЕДПРИЯТИЙ</a:t>
            </a:r>
            <a:endParaRPr lang="ru-RU" b="0" strike="noStrike" spc="-1" dirty="0">
              <a:latin typeface="Arial"/>
            </a:endParaRPr>
          </a:p>
        </p:txBody>
      </p:sp>
      <p:graphicFrame>
        <p:nvGraphicFramePr>
          <p:cNvPr id="9" name="Диаграмма 6">
            <a:extLst>
              <a:ext uri="{FF2B5EF4-FFF2-40B4-BE49-F238E27FC236}">
                <a16:creationId xmlns:a16="http://schemas.microsoft.com/office/drawing/2014/main" id="{F1B5B5EB-ADEA-4CA6-9183-F7D16D3216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6499529"/>
              </p:ext>
            </p:extLst>
          </p:nvPr>
        </p:nvGraphicFramePr>
        <p:xfrm>
          <a:off x="142843" y="1032805"/>
          <a:ext cx="9745951" cy="4563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3" name="Рисунок 120"/>
          <p:cNvPicPr/>
          <p:nvPr/>
        </p:nvPicPr>
        <p:blipFill>
          <a:blip r:embed="rId3"/>
          <a:stretch/>
        </p:blipFill>
        <p:spPr>
          <a:xfrm>
            <a:off x="-24840" y="-1260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54" name="Прямоугольник 121"/>
          <p:cNvSpPr/>
          <p:nvPr/>
        </p:nvSpPr>
        <p:spPr>
          <a:xfrm>
            <a:off x="504000" y="74160"/>
            <a:ext cx="8674200" cy="12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DejaVu Sans"/>
              </a:rPr>
              <a:t>БЮДЖЕТ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56" name="Диаграмма 1"/>
          <p:cNvGraphicFramePr/>
          <p:nvPr>
            <p:extLst>
              <p:ext uri="{D42A27DB-BD31-4B8C-83A1-F6EECF244321}">
                <p14:modId xmlns:p14="http://schemas.microsoft.com/office/powerpoint/2010/main" val="3999617311"/>
              </p:ext>
            </p:extLst>
          </p:nvPr>
        </p:nvGraphicFramePr>
        <p:xfrm>
          <a:off x="215640" y="1347480"/>
          <a:ext cx="4624560" cy="416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7" name="TextBox 11"/>
          <p:cNvSpPr/>
          <p:nvPr/>
        </p:nvSpPr>
        <p:spPr>
          <a:xfrm>
            <a:off x="5023800" y="1612080"/>
            <a:ext cx="3138480" cy="3330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Образование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58" name="TextBox 17"/>
          <p:cNvSpPr/>
          <p:nvPr/>
        </p:nvSpPr>
        <p:spPr>
          <a:xfrm>
            <a:off x="4991760" y="2563200"/>
            <a:ext cx="3202560" cy="3330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FFFFFF"/>
                </a:solidFill>
                <a:latin typeface="Arial"/>
                <a:ea typeface="DejaVu Sans"/>
              </a:rPr>
              <a:t>Социальная политика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59" name="TextBox 20"/>
          <p:cNvSpPr/>
          <p:nvPr/>
        </p:nvSpPr>
        <p:spPr>
          <a:xfrm>
            <a:off x="4991760" y="3483360"/>
            <a:ext cx="3202560" cy="3330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Физкультура и спорт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60" name="TextBox 23"/>
          <p:cNvSpPr/>
          <p:nvPr/>
        </p:nvSpPr>
        <p:spPr>
          <a:xfrm>
            <a:off x="4991760" y="4393800"/>
            <a:ext cx="3202560" cy="33300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Культура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61" name="Стрелка вниз 2"/>
          <p:cNvSpPr/>
          <p:nvPr/>
        </p:nvSpPr>
        <p:spPr>
          <a:xfrm>
            <a:off x="8352720" y="1461240"/>
            <a:ext cx="1366200" cy="6462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1,3%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62" name="Стрелка вверх 4"/>
          <p:cNvSpPr/>
          <p:nvPr/>
        </p:nvSpPr>
        <p:spPr>
          <a:xfrm>
            <a:off x="8352720" y="2307600"/>
            <a:ext cx="1360440" cy="68688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FFFF"/>
                </a:solidFill>
                <a:latin typeface="Arial"/>
                <a:ea typeface="DejaVu Sans"/>
              </a:rPr>
              <a:t>8,8%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63" name="Стрелка вверх 26"/>
          <p:cNvSpPr/>
          <p:nvPr/>
        </p:nvSpPr>
        <p:spPr>
          <a:xfrm>
            <a:off x="8290800" y="3299400"/>
            <a:ext cx="1484280" cy="68688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500" b="0" strike="noStrike" spc="-1">
                <a:solidFill>
                  <a:srgbClr val="FFFFFF"/>
                </a:solidFill>
                <a:latin typeface="Arial"/>
                <a:ea typeface="DejaVu Sans"/>
              </a:rPr>
              <a:t>28,1%</a:t>
            </a:r>
            <a:endParaRPr lang="ru-RU" sz="1500" b="0" strike="noStrike" spc="-1">
              <a:latin typeface="Arial"/>
            </a:endParaRPr>
          </a:p>
        </p:txBody>
      </p:sp>
      <p:sp>
        <p:nvSpPr>
          <p:cNvPr id="164" name="Стрелка вверх 27"/>
          <p:cNvSpPr/>
          <p:nvPr/>
        </p:nvSpPr>
        <p:spPr>
          <a:xfrm>
            <a:off x="8358480" y="4149360"/>
            <a:ext cx="1360440" cy="7722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FFFF"/>
                </a:solidFill>
                <a:latin typeface="Arial"/>
                <a:ea typeface="DejaVu Sans"/>
              </a:rPr>
              <a:t>2,1%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7" name="Рисунок 120"/>
          <p:cNvPicPr/>
          <p:nvPr/>
        </p:nvPicPr>
        <p:blipFill>
          <a:blip r:embed="rId3"/>
          <a:stretch/>
        </p:blipFill>
        <p:spPr>
          <a:xfrm>
            <a:off x="-24840" y="-1260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68" name="Прямоугольник 121"/>
          <p:cNvSpPr/>
          <p:nvPr/>
        </p:nvSpPr>
        <p:spPr>
          <a:xfrm>
            <a:off x="504000" y="74160"/>
            <a:ext cx="8674200" cy="12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400" b="1" strike="noStrike" spc="-1">
                <a:solidFill>
                  <a:srgbClr val="2A6099"/>
                </a:solidFill>
                <a:latin typeface="Arial"/>
                <a:ea typeface="DejaVu Sans"/>
              </a:rPr>
              <a:t>БЮДЖЕТ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9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70" name="Таблица 1"/>
          <p:cNvGraphicFramePr/>
          <p:nvPr>
            <p:extLst>
              <p:ext uri="{D42A27DB-BD31-4B8C-83A1-F6EECF244321}">
                <p14:modId xmlns:p14="http://schemas.microsoft.com/office/powerpoint/2010/main" val="3972281265"/>
              </p:ext>
            </p:extLst>
          </p:nvPr>
        </p:nvGraphicFramePr>
        <p:xfrm>
          <a:off x="730047" y="1201796"/>
          <a:ext cx="8674202" cy="3989787"/>
        </p:xfrm>
        <a:graphic>
          <a:graphicData uri="http://schemas.openxmlformats.org/drawingml/2006/table">
            <a:tbl>
              <a:tblPr/>
              <a:tblGrid>
                <a:gridCol w="3916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2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9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9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Категории работников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бюджетной сферы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Средняя (начисленная) 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заработная плата (рублей)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8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 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2015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2017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2019 год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2020 год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Воспитатели 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дошкольных учреждений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18 248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22 650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28 729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29 414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9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Педагоги учреждений дополнительного образования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23 513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30 450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32 729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37 568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Учителя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30 355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30 490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35 153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37 331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Социальные работники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13 400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23 373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31 975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32 162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Работники культуры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16 918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23 360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30 688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30 735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Муниципальные служащие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25 570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27 997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1F497D"/>
                          </a:solidFill>
                          <a:latin typeface="Arial"/>
                        </a:rPr>
                        <a:t>33 733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1F497D"/>
                          </a:solidFill>
                          <a:latin typeface="Arial"/>
                        </a:rPr>
                        <a:t>35 071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120" marR="61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2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3" name="Рисунок 120"/>
          <p:cNvPicPr/>
          <p:nvPr/>
        </p:nvPicPr>
        <p:blipFill>
          <a:blip r:embed="rId3"/>
          <a:stretch/>
        </p:blipFill>
        <p:spPr>
          <a:xfrm>
            <a:off x="0" y="-117000"/>
            <a:ext cx="10138320" cy="5785920"/>
          </a:xfrm>
          <a:prstGeom prst="rect">
            <a:avLst/>
          </a:prstGeom>
          <a:ln w="0">
            <a:noFill/>
          </a:ln>
        </p:spPr>
      </p:pic>
      <p:sp>
        <p:nvSpPr>
          <p:cNvPr id="174" name="Прямоугольник 121"/>
          <p:cNvSpPr/>
          <p:nvPr/>
        </p:nvSpPr>
        <p:spPr>
          <a:xfrm>
            <a:off x="2808000" y="243000"/>
            <a:ext cx="6982920" cy="72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СРЕДНЕСПИСОЧНАЯ ЧИСЛЕННОСТЬ РАБОТАЮЩИХ НА КРУПНЫХ И СРЕДНИХ ПРЕДПРИЯТИЯХ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75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TextBox 3"/>
          <p:cNvSpPr/>
          <p:nvPr/>
        </p:nvSpPr>
        <p:spPr>
          <a:xfrm>
            <a:off x="2880000" y="4914000"/>
            <a:ext cx="60469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>
                <a:solidFill>
                  <a:srgbClr val="1F497D"/>
                </a:solidFill>
                <a:latin typeface="Arial"/>
                <a:ea typeface="DejaVu Sans"/>
              </a:rPr>
              <a:t>Рост по сравнению с 2019 годом на 102%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77" name="Picture 1" descr="C:\Users\Анатолий\Desktop\quality-500950_960_720.png"/>
          <p:cNvPicPr/>
          <p:nvPr/>
        </p:nvPicPr>
        <p:blipFill>
          <a:blip r:embed="rId4"/>
          <a:stretch/>
        </p:blipFill>
        <p:spPr>
          <a:xfrm>
            <a:off x="3240000" y="4712400"/>
            <a:ext cx="623520" cy="623520"/>
          </a:xfrm>
          <a:prstGeom prst="rect">
            <a:avLst/>
          </a:prstGeom>
          <a:ln w="0">
            <a:noFill/>
          </a:ln>
        </p:spPr>
      </p:pic>
      <p:sp>
        <p:nvSpPr>
          <p:cNvPr id="178" name="Rectangle 2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Rectangle 5"/>
          <p:cNvSpPr/>
          <p:nvPr/>
        </p:nvSpPr>
        <p:spPr>
          <a:xfrm>
            <a:off x="0" y="0"/>
            <a:ext cx="10078920" cy="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80" name="Объект 7"/>
          <p:cNvGraphicFramePr/>
          <p:nvPr>
            <p:extLst>
              <p:ext uri="{D42A27DB-BD31-4B8C-83A1-F6EECF244321}">
                <p14:modId xmlns:p14="http://schemas.microsoft.com/office/powerpoint/2010/main" val="475119565"/>
              </p:ext>
            </p:extLst>
          </p:nvPr>
        </p:nvGraphicFramePr>
        <p:xfrm>
          <a:off x="720000" y="1539000"/>
          <a:ext cx="8783280" cy="2878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1" name="TextBox 9"/>
          <p:cNvSpPr/>
          <p:nvPr/>
        </p:nvSpPr>
        <p:spPr>
          <a:xfrm>
            <a:off x="2016000" y="1251000"/>
            <a:ext cx="18475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1F497D"/>
                </a:solidFill>
                <a:latin typeface="Arial"/>
                <a:ea typeface="DejaVu Sans"/>
              </a:rPr>
              <a:t>человек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Прямоугольник 118"/>
          <p:cNvSpPr/>
          <p:nvPr/>
        </p:nvSpPr>
        <p:spPr>
          <a:xfrm>
            <a:off x="504000" y="74160"/>
            <a:ext cx="9068760" cy="1247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Прямоугольник 119"/>
          <p:cNvSpPr/>
          <p:nvPr/>
        </p:nvSpPr>
        <p:spPr>
          <a:xfrm>
            <a:off x="504000" y="1326600"/>
            <a:ext cx="9068760" cy="328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4" name="Рисунок 120"/>
          <p:cNvPicPr/>
          <p:nvPr/>
        </p:nvPicPr>
        <p:blipFill>
          <a:blip r:embed="rId3"/>
          <a:stretch/>
        </p:blipFill>
        <p:spPr>
          <a:xfrm>
            <a:off x="0" y="-12600"/>
            <a:ext cx="10103760" cy="5681520"/>
          </a:xfrm>
          <a:prstGeom prst="rect">
            <a:avLst/>
          </a:prstGeom>
          <a:ln w="0">
            <a:noFill/>
          </a:ln>
        </p:spPr>
      </p:pic>
      <p:sp>
        <p:nvSpPr>
          <p:cNvPr id="185" name="Прямоугольник 121"/>
          <p:cNvSpPr/>
          <p:nvPr/>
        </p:nvSpPr>
        <p:spPr>
          <a:xfrm>
            <a:off x="1080000" y="254160"/>
            <a:ext cx="8567280" cy="88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ЭКОНОМИКА. </a:t>
            </a:r>
            <a:endParaRPr lang="ru-RU" sz="2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000" b="1" strike="noStrike" spc="-1">
                <a:solidFill>
                  <a:srgbClr val="2A6099"/>
                </a:solidFill>
                <a:latin typeface="Arial"/>
                <a:ea typeface="DejaVu Sans"/>
              </a:rPr>
              <a:t>ЗАНЯТОСТЬ НАСЕЛЕНИЯ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86" name="Прямоугольник 122"/>
          <p:cNvSpPr/>
          <p:nvPr/>
        </p:nvSpPr>
        <p:spPr>
          <a:xfrm>
            <a:off x="504000" y="1326600"/>
            <a:ext cx="9069480" cy="373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87" name="Диаграмма 1"/>
          <p:cNvGraphicFramePr/>
          <p:nvPr>
            <p:extLst>
              <p:ext uri="{D42A27DB-BD31-4B8C-83A1-F6EECF244321}">
                <p14:modId xmlns:p14="http://schemas.microsoft.com/office/powerpoint/2010/main" val="1088997636"/>
              </p:ext>
            </p:extLst>
          </p:nvPr>
        </p:nvGraphicFramePr>
        <p:xfrm>
          <a:off x="360000" y="1107000"/>
          <a:ext cx="9431280" cy="3886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8" name="TextBox 3"/>
          <p:cNvSpPr/>
          <p:nvPr/>
        </p:nvSpPr>
        <p:spPr>
          <a:xfrm>
            <a:off x="720000" y="5067360"/>
            <a:ext cx="914328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strike="noStrike" spc="-1">
                <a:solidFill>
                  <a:srgbClr val="1F497D"/>
                </a:solidFill>
                <a:latin typeface="Arial"/>
                <a:ea typeface="DejaVu Sans"/>
              </a:rPr>
              <a:t>Напряженность на рынке труда (по состоянию на март 2021 года) 0,9 человек/вакансию (381)</a:t>
            </a: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</TotalTime>
  <Words>2471</Words>
  <Application>Microsoft Office PowerPoint</Application>
  <PresentationFormat>Произвольный</PresentationFormat>
  <Paragraphs>592</Paragraphs>
  <Slides>47</Slides>
  <Notes>43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47</vt:i4>
      </vt:variant>
    </vt:vector>
  </HeadingPairs>
  <TitlesOfParts>
    <vt:vector size="54" baseType="lpstr">
      <vt:lpstr>Arial</vt:lpstr>
      <vt:lpstr>Symbol</vt:lpstr>
      <vt:lpstr>Times New Roman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dc:description/>
  <cp:lastModifiedBy>user</cp:lastModifiedBy>
  <cp:revision>129</cp:revision>
  <dcterms:created xsi:type="dcterms:W3CDTF">2021-03-19T15:50:28Z</dcterms:created>
  <dcterms:modified xsi:type="dcterms:W3CDTF">2021-04-08T03:05:53Z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43</vt:i4>
  </property>
  <property fmtid="{D5CDD505-2E9C-101B-9397-08002B2CF9AE}" pid="3" name="PresentationFormat">
    <vt:lpwstr>Произвольный</vt:lpwstr>
  </property>
  <property fmtid="{D5CDD505-2E9C-101B-9397-08002B2CF9AE}" pid="4" name="Slides">
    <vt:i4>48</vt:i4>
  </property>
</Properties>
</file>